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48" r:id="rId1"/>
  </p:sldMasterIdLst>
  <p:notesMasterIdLst>
    <p:notesMasterId r:id="rId22"/>
  </p:notesMasterIdLst>
  <p:sldIdLst>
    <p:sldId id="256" r:id="rId2"/>
    <p:sldId id="257" r:id="rId3"/>
    <p:sldId id="258" r:id="rId4"/>
    <p:sldId id="259" r:id="rId5"/>
    <p:sldId id="274" r:id="rId6"/>
    <p:sldId id="260" r:id="rId7"/>
    <p:sldId id="261" r:id="rId8"/>
    <p:sldId id="262" r:id="rId9"/>
    <p:sldId id="263" r:id="rId10"/>
    <p:sldId id="275" r:id="rId11"/>
    <p:sldId id="264" r:id="rId12"/>
    <p:sldId id="265" r:id="rId13"/>
    <p:sldId id="266" r:id="rId14"/>
    <p:sldId id="267" r:id="rId15"/>
    <p:sldId id="271" r:id="rId16"/>
    <p:sldId id="272" r:id="rId17"/>
    <p:sldId id="269" r:id="rId18"/>
    <p:sldId id="270" r:id="rId19"/>
    <p:sldId id="268" r:id="rId20"/>
    <p:sldId id="27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92"/>
    <p:restoredTop sz="94649"/>
  </p:normalViewPr>
  <p:slideViewPr>
    <p:cSldViewPr snapToGrid="0">
      <p:cViewPr varScale="1">
        <p:scale>
          <a:sx n="145" d="100"/>
          <a:sy n="145" d="100"/>
        </p:scale>
        <p:origin x="200" y="12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D0B424-598C-C64E-B96B-D02DAC5C1FAE}" type="datetimeFigureOut">
              <a:rPr lang="en-US" smtClean="0"/>
              <a:t>12/16/24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220EC7-34CD-3343-A2E6-5BE2846EF9BA}" type="slidenum">
              <a:rPr lang="en-US" smtClean="0"/>
              <a:t>‹#›</a:t>
            </a:fld>
            <a:endParaRPr lang="en-US"/>
          </a:p>
        </p:txBody>
      </p:sp>
    </p:spTree>
    <p:extLst>
      <p:ext uri="{BB962C8B-B14F-4D97-AF65-F5344CB8AC3E}">
        <p14:creationId xmlns:p14="http://schemas.microsoft.com/office/powerpoint/2010/main" val="4838560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ptos" panose="020B0004020202020204" pitchFamily="34" charset="0"/>
                <a:ea typeface="Arial" panose="020B0604020202020204" pitchFamily="34" charset="0"/>
              </a:rPr>
              <a:t>This funding opportunity is designed to support community-led projects that generate meaningful insights and drive positive change at a local level. We believe that communities are the experts on their own experiences, and we're eager to support your efforts in exploring the issues that matter most to you. This is your chance to combine your passion for your community with the power of research. </a:t>
            </a:r>
            <a:endParaRPr lang="en-GB" sz="1800" dirty="0">
              <a:effectLst/>
              <a:latin typeface="Arial" panose="020B0604020202020204" pitchFamily="34" charset="0"/>
              <a:ea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0B220EC7-34CD-3343-A2E6-5BE2846EF9BA}" type="slidenum">
              <a:rPr lang="en-US" smtClean="0"/>
              <a:t>1</a:t>
            </a:fld>
            <a:endParaRPr lang="en-US"/>
          </a:p>
        </p:txBody>
      </p:sp>
    </p:spTree>
    <p:extLst>
      <p:ext uri="{BB962C8B-B14F-4D97-AF65-F5344CB8AC3E}">
        <p14:creationId xmlns:p14="http://schemas.microsoft.com/office/powerpoint/2010/main" val="13645847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proposed timeline for the project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effectLst/>
                <a:latin typeface="Aptos" panose="020B0004020202020204" pitchFamily="34" charset="0"/>
                <a:ea typeface="Arial" panose="020B0604020202020204" pitchFamily="34" charset="0"/>
              </a:rPr>
              <a:t>All projects start after 30 April 2025 and conclude by August 2025.</a:t>
            </a:r>
            <a:endParaRPr lang="en-GB" sz="1800" dirty="0">
              <a:effectLst/>
              <a:latin typeface="Arial" panose="020B0604020202020204" pitchFamily="34" charset="0"/>
              <a:ea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0B220EC7-34CD-3343-A2E6-5BE2846EF9BA}" type="slidenum">
              <a:rPr lang="en-US" smtClean="0"/>
              <a:t>6</a:t>
            </a:fld>
            <a:endParaRPr lang="en-US"/>
          </a:p>
        </p:txBody>
      </p:sp>
    </p:spTree>
    <p:extLst>
      <p:ext uri="{BB962C8B-B14F-4D97-AF65-F5344CB8AC3E}">
        <p14:creationId xmlns:p14="http://schemas.microsoft.com/office/powerpoint/2010/main" val="702326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B220EC7-34CD-3343-A2E6-5BE2846EF9BA}" type="slidenum">
              <a:rPr lang="en-US" smtClean="0"/>
              <a:t>7</a:t>
            </a:fld>
            <a:endParaRPr lang="en-US"/>
          </a:p>
        </p:txBody>
      </p:sp>
    </p:spTree>
    <p:extLst>
      <p:ext uri="{BB962C8B-B14F-4D97-AF65-F5344CB8AC3E}">
        <p14:creationId xmlns:p14="http://schemas.microsoft.com/office/powerpoint/2010/main" val="21487173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ptos" panose="020B0004020202020204" pitchFamily="34" charset="0"/>
                <a:ea typeface="Arial" panose="020B0604020202020204" pitchFamily="34" charset="0"/>
              </a:rPr>
              <a:t>Joint or partnership bids between researchers and VCSE organisations are permissible. However, they are limited to applying to the maximum amount of £7000 per project.</a:t>
            </a:r>
            <a:endParaRPr lang="en-GB" sz="1800" dirty="0">
              <a:effectLst/>
              <a:latin typeface="Arial" panose="020B0604020202020204" pitchFamily="34" charset="0"/>
              <a:ea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0B220EC7-34CD-3343-A2E6-5BE2846EF9BA}" type="slidenum">
              <a:rPr lang="en-US" smtClean="0"/>
              <a:t>8</a:t>
            </a:fld>
            <a:endParaRPr lang="en-US"/>
          </a:p>
        </p:txBody>
      </p:sp>
    </p:spTree>
    <p:extLst>
      <p:ext uri="{BB962C8B-B14F-4D97-AF65-F5344CB8AC3E}">
        <p14:creationId xmlns:p14="http://schemas.microsoft.com/office/powerpoint/2010/main" val="32592013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9D32C-E51A-D46A-A259-9BCF95BEDA6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5C2311B-D368-575A-3574-FC67FCCB44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468D0CE-D6E6-9C5E-ED1B-4C9EA2FA895F}"/>
              </a:ext>
            </a:extLst>
          </p:cNvPr>
          <p:cNvSpPr>
            <a:spLocks noGrp="1"/>
          </p:cNvSpPr>
          <p:nvPr>
            <p:ph type="dt" sz="half" idx="10"/>
          </p:nvPr>
        </p:nvSpPr>
        <p:spPr/>
        <p:txBody>
          <a:bodyPr/>
          <a:lstStyle/>
          <a:p>
            <a:fld id="{BF579661-5F38-6140-A0C8-9AE0008DDEAB}" type="datetime1">
              <a:rPr lang="en-GB" smtClean="0"/>
              <a:t>16/12/2024</a:t>
            </a:fld>
            <a:endParaRPr lang="en-US"/>
          </a:p>
        </p:txBody>
      </p:sp>
      <p:sp>
        <p:nvSpPr>
          <p:cNvPr id="5" name="Footer Placeholder 4">
            <a:extLst>
              <a:ext uri="{FF2B5EF4-FFF2-40B4-BE49-F238E27FC236}">
                <a16:creationId xmlns:a16="http://schemas.microsoft.com/office/drawing/2014/main" id="{638859C7-76CE-D81E-DB91-625A2FFC00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3CA577-E699-0944-BBA5-46D2FCB5654E}"/>
              </a:ext>
            </a:extLst>
          </p:cNvPr>
          <p:cNvSpPr>
            <a:spLocks noGrp="1"/>
          </p:cNvSpPr>
          <p:nvPr>
            <p:ph type="sldNum" sz="quarter" idx="12"/>
          </p:nvPr>
        </p:nvSpPr>
        <p:spPr/>
        <p:txBody>
          <a:bodyPr/>
          <a:lstStyle/>
          <a:p>
            <a:fld id="{104B3E9E-CDCA-9349-9C5A-080C5680BB5D}" type="slidenum">
              <a:rPr lang="en-US" smtClean="0"/>
              <a:t>‹#›</a:t>
            </a:fld>
            <a:endParaRPr lang="en-US"/>
          </a:p>
        </p:txBody>
      </p:sp>
    </p:spTree>
    <p:extLst>
      <p:ext uri="{BB962C8B-B14F-4D97-AF65-F5344CB8AC3E}">
        <p14:creationId xmlns:p14="http://schemas.microsoft.com/office/powerpoint/2010/main" val="33860008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52FA0-327E-4267-E3C0-64030F187FB6}"/>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BE66896-56E3-B18A-58D6-C3F3D728165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011B83D-C77B-1846-0494-0B4A95555D99}"/>
              </a:ext>
            </a:extLst>
          </p:cNvPr>
          <p:cNvSpPr>
            <a:spLocks noGrp="1"/>
          </p:cNvSpPr>
          <p:nvPr>
            <p:ph type="dt" sz="half" idx="10"/>
          </p:nvPr>
        </p:nvSpPr>
        <p:spPr/>
        <p:txBody>
          <a:bodyPr/>
          <a:lstStyle/>
          <a:p>
            <a:fld id="{46F1D7CF-0AD9-9348-AC3A-F997A9FC4639}" type="datetime1">
              <a:rPr lang="en-GB" smtClean="0"/>
              <a:t>16/12/2024</a:t>
            </a:fld>
            <a:endParaRPr lang="en-US"/>
          </a:p>
        </p:txBody>
      </p:sp>
      <p:sp>
        <p:nvSpPr>
          <p:cNvPr id="5" name="Footer Placeholder 4">
            <a:extLst>
              <a:ext uri="{FF2B5EF4-FFF2-40B4-BE49-F238E27FC236}">
                <a16:creationId xmlns:a16="http://schemas.microsoft.com/office/drawing/2014/main" id="{C830E3BA-A162-70C0-3D37-C95FBA16E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0943C4-2723-8E89-C52C-487AD4500A16}"/>
              </a:ext>
            </a:extLst>
          </p:cNvPr>
          <p:cNvSpPr>
            <a:spLocks noGrp="1"/>
          </p:cNvSpPr>
          <p:nvPr>
            <p:ph type="sldNum" sz="quarter" idx="12"/>
          </p:nvPr>
        </p:nvSpPr>
        <p:spPr/>
        <p:txBody>
          <a:bodyPr/>
          <a:lstStyle/>
          <a:p>
            <a:fld id="{104B3E9E-CDCA-9349-9C5A-080C5680BB5D}" type="slidenum">
              <a:rPr lang="en-US" smtClean="0"/>
              <a:t>‹#›</a:t>
            </a:fld>
            <a:endParaRPr lang="en-US"/>
          </a:p>
        </p:txBody>
      </p:sp>
    </p:spTree>
    <p:extLst>
      <p:ext uri="{BB962C8B-B14F-4D97-AF65-F5344CB8AC3E}">
        <p14:creationId xmlns:p14="http://schemas.microsoft.com/office/powerpoint/2010/main" val="1959192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557267-F320-EF63-BE01-70C8A8CE9ED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5D70476-76B6-2C6C-04D9-663C78C1190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47B6C7-A359-C6C1-5C91-4245DC058E56}"/>
              </a:ext>
            </a:extLst>
          </p:cNvPr>
          <p:cNvSpPr>
            <a:spLocks noGrp="1"/>
          </p:cNvSpPr>
          <p:nvPr>
            <p:ph type="dt" sz="half" idx="10"/>
          </p:nvPr>
        </p:nvSpPr>
        <p:spPr/>
        <p:txBody>
          <a:bodyPr/>
          <a:lstStyle/>
          <a:p>
            <a:fld id="{0EAA764B-3E1B-BF4D-AC1C-26ED2BE4AE36}" type="datetime1">
              <a:rPr lang="en-GB" smtClean="0"/>
              <a:t>16/12/2024</a:t>
            </a:fld>
            <a:endParaRPr lang="en-US"/>
          </a:p>
        </p:txBody>
      </p:sp>
      <p:sp>
        <p:nvSpPr>
          <p:cNvPr id="5" name="Footer Placeholder 4">
            <a:extLst>
              <a:ext uri="{FF2B5EF4-FFF2-40B4-BE49-F238E27FC236}">
                <a16:creationId xmlns:a16="http://schemas.microsoft.com/office/drawing/2014/main" id="{CB9B0A00-6CF0-C8C5-05BF-03F596A6EE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AC03F6-4003-40E8-FF4A-4C8F055E6F03}"/>
              </a:ext>
            </a:extLst>
          </p:cNvPr>
          <p:cNvSpPr>
            <a:spLocks noGrp="1"/>
          </p:cNvSpPr>
          <p:nvPr>
            <p:ph type="sldNum" sz="quarter" idx="12"/>
          </p:nvPr>
        </p:nvSpPr>
        <p:spPr/>
        <p:txBody>
          <a:bodyPr/>
          <a:lstStyle/>
          <a:p>
            <a:fld id="{104B3E9E-CDCA-9349-9C5A-080C5680BB5D}" type="slidenum">
              <a:rPr lang="en-US" smtClean="0"/>
              <a:t>‹#›</a:t>
            </a:fld>
            <a:endParaRPr lang="en-US"/>
          </a:p>
        </p:txBody>
      </p:sp>
    </p:spTree>
    <p:extLst>
      <p:ext uri="{BB962C8B-B14F-4D97-AF65-F5344CB8AC3E}">
        <p14:creationId xmlns:p14="http://schemas.microsoft.com/office/powerpoint/2010/main" val="3644232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1EA38-FA60-9886-BE29-4ADA614F6E8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A08B36A-F3BA-B569-DA74-090F96B6545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C09A273-1CF7-354B-575E-299B63E35097}"/>
              </a:ext>
            </a:extLst>
          </p:cNvPr>
          <p:cNvSpPr>
            <a:spLocks noGrp="1"/>
          </p:cNvSpPr>
          <p:nvPr>
            <p:ph type="dt" sz="half" idx="10"/>
          </p:nvPr>
        </p:nvSpPr>
        <p:spPr/>
        <p:txBody>
          <a:bodyPr/>
          <a:lstStyle/>
          <a:p>
            <a:fld id="{16966D4E-60C7-E74F-BDF4-4820C5F9EF52}" type="datetime1">
              <a:rPr lang="en-GB" smtClean="0"/>
              <a:t>16/12/2024</a:t>
            </a:fld>
            <a:endParaRPr lang="en-US"/>
          </a:p>
        </p:txBody>
      </p:sp>
      <p:sp>
        <p:nvSpPr>
          <p:cNvPr id="5" name="Footer Placeholder 4">
            <a:extLst>
              <a:ext uri="{FF2B5EF4-FFF2-40B4-BE49-F238E27FC236}">
                <a16:creationId xmlns:a16="http://schemas.microsoft.com/office/drawing/2014/main" id="{3C8B2907-1F68-482F-21F8-47FD6A6967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0FE460-C6CD-1BD1-DCB8-21E3BCCFA0C7}"/>
              </a:ext>
            </a:extLst>
          </p:cNvPr>
          <p:cNvSpPr>
            <a:spLocks noGrp="1"/>
          </p:cNvSpPr>
          <p:nvPr>
            <p:ph type="sldNum" sz="quarter" idx="12"/>
          </p:nvPr>
        </p:nvSpPr>
        <p:spPr/>
        <p:txBody>
          <a:bodyPr/>
          <a:lstStyle/>
          <a:p>
            <a:fld id="{104B3E9E-CDCA-9349-9C5A-080C5680BB5D}" type="slidenum">
              <a:rPr lang="en-US" smtClean="0"/>
              <a:t>‹#›</a:t>
            </a:fld>
            <a:endParaRPr lang="en-US"/>
          </a:p>
        </p:txBody>
      </p:sp>
    </p:spTree>
    <p:extLst>
      <p:ext uri="{BB962C8B-B14F-4D97-AF65-F5344CB8AC3E}">
        <p14:creationId xmlns:p14="http://schemas.microsoft.com/office/powerpoint/2010/main" val="4205500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5FC8D-2E9A-AC00-4780-5B4937B6C45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B8AC2F2F-8B0E-65A4-DE87-140F7596D37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8A3EA83-921C-55CF-C1EC-DC607EFCC98C}"/>
              </a:ext>
            </a:extLst>
          </p:cNvPr>
          <p:cNvSpPr>
            <a:spLocks noGrp="1"/>
          </p:cNvSpPr>
          <p:nvPr>
            <p:ph type="dt" sz="half" idx="10"/>
          </p:nvPr>
        </p:nvSpPr>
        <p:spPr/>
        <p:txBody>
          <a:bodyPr/>
          <a:lstStyle/>
          <a:p>
            <a:fld id="{E02DDCF8-0EA9-FA40-8471-607D0DBD6824}" type="datetime1">
              <a:rPr lang="en-GB" smtClean="0"/>
              <a:t>16/12/2024</a:t>
            </a:fld>
            <a:endParaRPr lang="en-US"/>
          </a:p>
        </p:txBody>
      </p:sp>
      <p:sp>
        <p:nvSpPr>
          <p:cNvPr id="5" name="Footer Placeholder 4">
            <a:extLst>
              <a:ext uri="{FF2B5EF4-FFF2-40B4-BE49-F238E27FC236}">
                <a16:creationId xmlns:a16="http://schemas.microsoft.com/office/drawing/2014/main" id="{B3C72C0B-7172-A8D3-00C4-6DB2F8C2C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B911A5-DB52-6E0B-FB11-8A3D510E1F33}"/>
              </a:ext>
            </a:extLst>
          </p:cNvPr>
          <p:cNvSpPr>
            <a:spLocks noGrp="1"/>
          </p:cNvSpPr>
          <p:nvPr>
            <p:ph type="sldNum" sz="quarter" idx="12"/>
          </p:nvPr>
        </p:nvSpPr>
        <p:spPr/>
        <p:txBody>
          <a:bodyPr/>
          <a:lstStyle/>
          <a:p>
            <a:fld id="{104B3E9E-CDCA-9349-9C5A-080C5680BB5D}" type="slidenum">
              <a:rPr lang="en-US" smtClean="0"/>
              <a:t>‹#›</a:t>
            </a:fld>
            <a:endParaRPr lang="en-US"/>
          </a:p>
        </p:txBody>
      </p:sp>
    </p:spTree>
    <p:extLst>
      <p:ext uri="{BB962C8B-B14F-4D97-AF65-F5344CB8AC3E}">
        <p14:creationId xmlns:p14="http://schemas.microsoft.com/office/powerpoint/2010/main" val="2841927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88B05-2B09-26F4-AE5F-F40604AFD0B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03FC793-04D0-9C44-29B2-061DB3C6BB8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E461312D-2193-A10E-A495-C4A0E6EE54F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6636A3A1-A994-50E8-856E-11F9A9EED175}"/>
              </a:ext>
            </a:extLst>
          </p:cNvPr>
          <p:cNvSpPr>
            <a:spLocks noGrp="1"/>
          </p:cNvSpPr>
          <p:nvPr>
            <p:ph type="dt" sz="half" idx="10"/>
          </p:nvPr>
        </p:nvSpPr>
        <p:spPr/>
        <p:txBody>
          <a:bodyPr/>
          <a:lstStyle/>
          <a:p>
            <a:fld id="{96D47DD9-23B4-7243-9783-E9D59149D2EE}" type="datetime1">
              <a:rPr lang="en-GB" smtClean="0"/>
              <a:t>16/12/2024</a:t>
            </a:fld>
            <a:endParaRPr lang="en-US"/>
          </a:p>
        </p:txBody>
      </p:sp>
      <p:sp>
        <p:nvSpPr>
          <p:cNvPr id="6" name="Footer Placeholder 5">
            <a:extLst>
              <a:ext uri="{FF2B5EF4-FFF2-40B4-BE49-F238E27FC236}">
                <a16:creationId xmlns:a16="http://schemas.microsoft.com/office/drawing/2014/main" id="{B8CCCA43-4690-54A4-08E9-5BEA20A997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AF276E-7B4B-012C-3772-86600133CD88}"/>
              </a:ext>
            </a:extLst>
          </p:cNvPr>
          <p:cNvSpPr>
            <a:spLocks noGrp="1"/>
          </p:cNvSpPr>
          <p:nvPr>
            <p:ph type="sldNum" sz="quarter" idx="12"/>
          </p:nvPr>
        </p:nvSpPr>
        <p:spPr/>
        <p:txBody>
          <a:bodyPr/>
          <a:lstStyle/>
          <a:p>
            <a:fld id="{104B3E9E-CDCA-9349-9C5A-080C5680BB5D}" type="slidenum">
              <a:rPr lang="en-US" smtClean="0"/>
              <a:t>‹#›</a:t>
            </a:fld>
            <a:endParaRPr lang="en-US"/>
          </a:p>
        </p:txBody>
      </p:sp>
    </p:spTree>
    <p:extLst>
      <p:ext uri="{BB962C8B-B14F-4D97-AF65-F5344CB8AC3E}">
        <p14:creationId xmlns:p14="http://schemas.microsoft.com/office/powerpoint/2010/main" val="976628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FEC16-5EA7-2103-1889-1851CCFBB85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EDA8DF1-25E8-4A28-0FC9-5D07C7EBE9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A8110CE-4F4A-BFA9-7EE5-FE46C21D177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22E5FE37-BB1A-FF16-ECC7-BD8F9BEB80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3530AE6-789A-5190-5FA5-7FB9E3018CC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65EE978-9FC7-15D3-97BA-F4307CFDCECE}"/>
              </a:ext>
            </a:extLst>
          </p:cNvPr>
          <p:cNvSpPr>
            <a:spLocks noGrp="1"/>
          </p:cNvSpPr>
          <p:nvPr>
            <p:ph type="dt" sz="half" idx="10"/>
          </p:nvPr>
        </p:nvSpPr>
        <p:spPr/>
        <p:txBody>
          <a:bodyPr/>
          <a:lstStyle/>
          <a:p>
            <a:fld id="{A271BBA7-7C16-224E-9C6A-0477EAF5DB6B}" type="datetime1">
              <a:rPr lang="en-GB" smtClean="0"/>
              <a:t>16/12/2024</a:t>
            </a:fld>
            <a:endParaRPr lang="en-US"/>
          </a:p>
        </p:txBody>
      </p:sp>
      <p:sp>
        <p:nvSpPr>
          <p:cNvPr id="8" name="Footer Placeholder 7">
            <a:extLst>
              <a:ext uri="{FF2B5EF4-FFF2-40B4-BE49-F238E27FC236}">
                <a16:creationId xmlns:a16="http://schemas.microsoft.com/office/drawing/2014/main" id="{A59BC301-5686-AAA4-6F59-C90A5E9C8A4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4394EF2-4075-C766-7848-F6F6FC2E4E3B}"/>
              </a:ext>
            </a:extLst>
          </p:cNvPr>
          <p:cNvSpPr>
            <a:spLocks noGrp="1"/>
          </p:cNvSpPr>
          <p:nvPr>
            <p:ph type="sldNum" sz="quarter" idx="12"/>
          </p:nvPr>
        </p:nvSpPr>
        <p:spPr/>
        <p:txBody>
          <a:bodyPr/>
          <a:lstStyle/>
          <a:p>
            <a:fld id="{104B3E9E-CDCA-9349-9C5A-080C5680BB5D}" type="slidenum">
              <a:rPr lang="en-US" smtClean="0"/>
              <a:t>‹#›</a:t>
            </a:fld>
            <a:endParaRPr lang="en-US"/>
          </a:p>
        </p:txBody>
      </p:sp>
    </p:spTree>
    <p:extLst>
      <p:ext uri="{BB962C8B-B14F-4D97-AF65-F5344CB8AC3E}">
        <p14:creationId xmlns:p14="http://schemas.microsoft.com/office/powerpoint/2010/main" val="1430736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DE5A2-42C6-BEB5-B967-3337E0B35B76}"/>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9B0155D-1779-7D3F-518F-8F085D584805}"/>
              </a:ext>
            </a:extLst>
          </p:cNvPr>
          <p:cNvSpPr>
            <a:spLocks noGrp="1"/>
          </p:cNvSpPr>
          <p:nvPr>
            <p:ph type="dt" sz="half" idx="10"/>
          </p:nvPr>
        </p:nvSpPr>
        <p:spPr/>
        <p:txBody>
          <a:bodyPr/>
          <a:lstStyle/>
          <a:p>
            <a:fld id="{58C750EB-C599-754E-A218-7DA69165B16F}" type="datetime1">
              <a:rPr lang="en-GB" smtClean="0"/>
              <a:t>16/12/2024</a:t>
            </a:fld>
            <a:endParaRPr lang="en-US"/>
          </a:p>
        </p:txBody>
      </p:sp>
      <p:sp>
        <p:nvSpPr>
          <p:cNvPr id="4" name="Footer Placeholder 3">
            <a:extLst>
              <a:ext uri="{FF2B5EF4-FFF2-40B4-BE49-F238E27FC236}">
                <a16:creationId xmlns:a16="http://schemas.microsoft.com/office/drawing/2014/main" id="{71418C74-18AC-CF6A-4F40-7A1233C6E9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2B1BF8E-272F-12A9-8923-79F005D69F9B}"/>
              </a:ext>
            </a:extLst>
          </p:cNvPr>
          <p:cNvSpPr>
            <a:spLocks noGrp="1"/>
          </p:cNvSpPr>
          <p:nvPr>
            <p:ph type="sldNum" sz="quarter" idx="12"/>
          </p:nvPr>
        </p:nvSpPr>
        <p:spPr/>
        <p:txBody>
          <a:bodyPr/>
          <a:lstStyle/>
          <a:p>
            <a:fld id="{104B3E9E-CDCA-9349-9C5A-080C5680BB5D}" type="slidenum">
              <a:rPr lang="en-US" smtClean="0"/>
              <a:t>‹#›</a:t>
            </a:fld>
            <a:endParaRPr lang="en-US"/>
          </a:p>
        </p:txBody>
      </p:sp>
    </p:spTree>
    <p:extLst>
      <p:ext uri="{BB962C8B-B14F-4D97-AF65-F5344CB8AC3E}">
        <p14:creationId xmlns:p14="http://schemas.microsoft.com/office/powerpoint/2010/main" val="3724067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EE630D-F4E2-8B16-B72D-4CA5DDB734E1}"/>
              </a:ext>
            </a:extLst>
          </p:cNvPr>
          <p:cNvSpPr>
            <a:spLocks noGrp="1"/>
          </p:cNvSpPr>
          <p:nvPr>
            <p:ph type="dt" sz="half" idx="10"/>
          </p:nvPr>
        </p:nvSpPr>
        <p:spPr/>
        <p:txBody>
          <a:bodyPr/>
          <a:lstStyle/>
          <a:p>
            <a:fld id="{6858775D-AC7A-B44C-9651-878D76B7954E}" type="datetime1">
              <a:rPr lang="en-GB" smtClean="0"/>
              <a:t>16/12/2024</a:t>
            </a:fld>
            <a:endParaRPr lang="en-US"/>
          </a:p>
        </p:txBody>
      </p:sp>
      <p:sp>
        <p:nvSpPr>
          <p:cNvPr id="3" name="Footer Placeholder 2">
            <a:extLst>
              <a:ext uri="{FF2B5EF4-FFF2-40B4-BE49-F238E27FC236}">
                <a16:creationId xmlns:a16="http://schemas.microsoft.com/office/drawing/2014/main" id="{846E04B1-D823-8835-1344-8BAAEF4176B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A858545-7C82-E07F-D67E-A1ABE6881052}"/>
              </a:ext>
            </a:extLst>
          </p:cNvPr>
          <p:cNvSpPr>
            <a:spLocks noGrp="1"/>
          </p:cNvSpPr>
          <p:nvPr>
            <p:ph type="sldNum" sz="quarter" idx="12"/>
          </p:nvPr>
        </p:nvSpPr>
        <p:spPr/>
        <p:txBody>
          <a:bodyPr/>
          <a:lstStyle/>
          <a:p>
            <a:fld id="{104B3E9E-CDCA-9349-9C5A-080C5680BB5D}" type="slidenum">
              <a:rPr lang="en-US" smtClean="0"/>
              <a:t>‹#›</a:t>
            </a:fld>
            <a:endParaRPr lang="en-US"/>
          </a:p>
        </p:txBody>
      </p:sp>
    </p:spTree>
    <p:extLst>
      <p:ext uri="{BB962C8B-B14F-4D97-AF65-F5344CB8AC3E}">
        <p14:creationId xmlns:p14="http://schemas.microsoft.com/office/powerpoint/2010/main" val="1360186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7F9F2-9D0E-8907-65E1-EF973B50034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3E2B487-6D88-ECED-AF4E-808F89319F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E811D685-E2AA-F4EF-103F-1C107B019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049FD39-2A21-9160-B43A-6C54FC8DFDF3}"/>
              </a:ext>
            </a:extLst>
          </p:cNvPr>
          <p:cNvSpPr>
            <a:spLocks noGrp="1"/>
          </p:cNvSpPr>
          <p:nvPr>
            <p:ph type="dt" sz="half" idx="10"/>
          </p:nvPr>
        </p:nvSpPr>
        <p:spPr/>
        <p:txBody>
          <a:bodyPr/>
          <a:lstStyle/>
          <a:p>
            <a:fld id="{84BFC6AB-CF9A-604E-A874-5133E933DBA5}" type="datetime1">
              <a:rPr lang="en-GB" smtClean="0"/>
              <a:t>16/12/2024</a:t>
            </a:fld>
            <a:endParaRPr lang="en-US"/>
          </a:p>
        </p:txBody>
      </p:sp>
      <p:sp>
        <p:nvSpPr>
          <p:cNvPr id="6" name="Footer Placeholder 5">
            <a:extLst>
              <a:ext uri="{FF2B5EF4-FFF2-40B4-BE49-F238E27FC236}">
                <a16:creationId xmlns:a16="http://schemas.microsoft.com/office/drawing/2014/main" id="{1E8B56A4-970C-8A24-4A11-7E793D6498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BE4361-5B3B-BE88-F7C9-F8258144F6E1}"/>
              </a:ext>
            </a:extLst>
          </p:cNvPr>
          <p:cNvSpPr>
            <a:spLocks noGrp="1"/>
          </p:cNvSpPr>
          <p:nvPr>
            <p:ph type="sldNum" sz="quarter" idx="12"/>
          </p:nvPr>
        </p:nvSpPr>
        <p:spPr/>
        <p:txBody>
          <a:bodyPr/>
          <a:lstStyle/>
          <a:p>
            <a:fld id="{104B3E9E-CDCA-9349-9C5A-080C5680BB5D}" type="slidenum">
              <a:rPr lang="en-US" smtClean="0"/>
              <a:t>‹#›</a:t>
            </a:fld>
            <a:endParaRPr lang="en-US"/>
          </a:p>
        </p:txBody>
      </p:sp>
    </p:spTree>
    <p:extLst>
      <p:ext uri="{BB962C8B-B14F-4D97-AF65-F5344CB8AC3E}">
        <p14:creationId xmlns:p14="http://schemas.microsoft.com/office/powerpoint/2010/main" val="2176397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1D691-4BCE-F309-1D72-EB9B1DE14B0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821B65B-D49D-4BAE-90A7-5097072D0F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3ABB066-8307-8D5C-5AB8-5CB261228C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0BF047-7BEE-4560-E05F-FAD53335E574}"/>
              </a:ext>
            </a:extLst>
          </p:cNvPr>
          <p:cNvSpPr>
            <a:spLocks noGrp="1"/>
          </p:cNvSpPr>
          <p:nvPr>
            <p:ph type="dt" sz="half" idx="10"/>
          </p:nvPr>
        </p:nvSpPr>
        <p:spPr/>
        <p:txBody>
          <a:bodyPr/>
          <a:lstStyle/>
          <a:p>
            <a:fld id="{C2BD0D36-CAF6-554B-868A-ABF0F794BABC}" type="datetime1">
              <a:rPr lang="en-GB" smtClean="0"/>
              <a:t>16/12/2024</a:t>
            </a:fld>
            <a:endParaRPr lang="en-US"/>
          </a:p>
        </p:txBody>
      </p:sp>
      <p:sp>
        <p:nvSpPr>
          <p:cNvPr id="6" name="Footer Placeholder 5">
            <a:extLst>
              <a:ext uri="{FF2B5EF4-FFF2-40B4-BE49-F238E27FC236}">
                <a16:creationId xmlns:a16="http://schemas.microsoft.com/office/drawing/2014/main" id="{97C0FC5B-2475-20F7-6F59-51D4BDB044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5605C5-F588-4262-F98A-031C41BB1220}"/>
              </a:ext>
            </a:extLst>
          </p:cNvPr>
          <p:cNvSpPr>
            <a:spLocks noGrp="1"/>
          </p:cNvSpPr>
          <p:nvPr>
            <p:ph type="sldNum" sz="quarter" idx="12"/>
          </p:nvPr>
        </p:nvSpPr>
        <p:spPr/>
        <p:txBody>
          <a:bodyPr/>
          <a:lstStyle/>
          <a:p>
            <a:fld id="{104B3E9E-CDCA-9349-9C5A-080C5680BB5D}" type="slidenum">
              <a:rPr lang="en-US" smtClean="0"/>
              <a:t>‹#›</a:t>
            </a:fld>
            <a:endParaRPr lang="en-US"/>
          </a:p>
        </p:txBody>
      </p:sp>
    </p:spTree>
    <p:extLst>
      <p:ext uri="{BB962C8B-B14F-4D97-AF65-F5344CB8AC3E}">
        <p14:creationId xmlns:p14="http://schemas.microsoft.com/office/powerpoint/2010/main" val="1512937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B76378-7468-B0D3-ADDD-A9A7FD6533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95984E4-0D7D-6FDD-E75B-89F4BA25A2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58832C5-93AF-EA33-3F11-7D289481A03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96B6134-CB18-5B43-B6EE-6C8D556162DC}" type="datetime1">
              <a:rPr lang="en-GB" smtClean="0"/>
              <a:t>16/12/2024</a:t>
            </a:fld>
            <a:endParaRPr lang="en-US"/>
          </a:p>
        </p:txBody>
      </p:sp>
      <p:sp>
        <p:nvSpPr>
          <p:cNvPr id="5" name="Footer Placeholder 4">
            <a:extLst>
              <a:ext uri="{FF2B5EF4-FFF2-40B4-BE49-F238E27FC236}">
                <a16:creationId xmlns:a16="http://schemas.microsoft.com/office/drawing/2014/main" id="{B8C57309-CFC6-5001-2D4C-249016203D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10AC2A8-15B5-C57D-A1C1-A5E02461C4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4B3E9E-CDCA-9349-9C5A-080C5680BB5D}" type="slidenum">
              <a:rPr lang="en-US" smtClean="0"/>
              <a:t>‹#›</a:t>
            </a:fld>
            <a:endParaRPr lang="en-US"/>
          </a:p>
        </p:txBody>
      </p:sp>
    </p:spTree>
    <p:extLst>
      <p:ext uri="{BB962C8B-B14F-4D97-AF65-F5344CB8AC3E}">
        <p14:creationId xmlns:p14="http://schemas.microsoft.com/office/powerpoint/2010/main" val="1852523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bsms.ac.uk/research/support-and-governance/hrp/ren.aspx"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bsms.ac.uk/research/support-and-governance/hrp/health-research-partnership.aspx" TargetMode="External"/><Relationship Id="rId2" Type="http://schemas.openxmlformats.org/officeDocument/2006/relationships/hyperlink" Target="https://www.bsms.ac.uk/research/support-and-governance/hrp/hrp-pcie.aspx" TargetMode="External"/><Relationship Id="rId1" Type="http://schemas.openxmlformats.org/officeDocument/2006/relationships/slideLayout" Target="../slideLayouts/slideLayout2.xml"/><Relationship Id="rId6" Type="http://schemas.openxmlformats.org/officeDocument/2006/relationships/image" Target="../media/image1.jpeg"/><Relationship Id="rId5" Type="http://schemas.openxmlformats.org/officeDocument/2006/relationships/hyperlink" Target="https://www.sussexpartnership.nhs.uk/our-research/mental-health-dementia-research/research-themes" TargetMode="External"/><Relationship Id="rId4" Type="http://schemas.openxmlformats.org/officeDocument/2006/relationships/hyperlink" Target="https://www.nihr.ac.uk/support-and-services/support-for-delivering-research/research-delivery-network"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mailto:info@trustdevcom.org.uk"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245F62-CCC4-49E4-B95B-EA6C1E790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083AB9-C0D3-813B-2513-6868C4791798}"/>
              </a:ext>
            </a:extLst>
          </p:cNvPr>
          <p:cNvSpPr>
            <a:spLocks noGrp="1"/>
          </p:cNvSpPr>
          <p:nvPr>
            <p:ph type="ctrTitle"/>
          </p:nvPr>
        </p:nvSpPr>
        <p:spPr>
          <a:xfrm>
            <a:off x="638884" y="2702357"/>
            <a:ext cx="10909640" cy="1687814"/>
          </a:xfrm>
        </p:spPr>
        <p:txBody>
          <a:bodyPr anchor="b">
            <a:normAutofit/>
          </a:bodyPr>
          <a:lstStyle/>
          <a:p>
            <a:r>
              <a:rPr lang="en-US" sz="3600" dirty="0">
                <a:latin typeface="Bahnschrift" panose="020F0502020204030204" pitchFamily="34" charset="0"/>
              </a:rPr>
              <a:t>Mental Health, Research Engagement Network </a:t>
            </a:r>
            <a:br>
              <a:rPr lang="en-US" sz="3600" dirty="0"/>
            </a:br>
            <a:r>
              <a:rPr lang="en-US" sz="3600" dirty="0"/>
              <a:t>Community Research Funding Opportunity </a:t>
            </a:r>
          </a:p>
        </p:txBody>
      </p:sp>
      <p:sp>
        <p:nvSpPr>
          <p:cNvPr id="3" name="Subtitle 2">
            <a:extLst>
              <a:ext uri="{FF2B5EF4-FFF2-40B4-BE49-F238E27FC236}">
                <a16:creationId xmlns:a16="http://schemas.microsoft.com/office/drawing/2014/main" id="{4E5217FA-5BD8-E8F4-C3E4-5D34DEAB8CC0}"/>
              </a:ext>
            </a:extLst>
          </p:cNvPr>
          <p:cNvSpPr>
            <a:spLocks noGrp="1"/>
          </p:cNvSpPr>
          <p:nvPr>
            <p:ph type="subTitle" idx="1"/>
          </p:nvPr>
        </p:nvSpPr>
        <p:spPr>
          <a:xfrm>
            <a:off x="638881" y="4649541"/>
            <a:ext cx="10909643" cy="1079901"/>
          </a:xfrm>
        </p:spPr>
        <p:txBody>
          <a:bodyPr anchor="t">
            <a:normAutofit/>
          </a:bodyPr>
          <a:lstStyle/>
          <a:p>
            <a:r>
              <a:rPr lang="en-US" b="1" dirty="0"/>
              <a:t>Expression of Interest Application Process </a:t>
            </a:r>
          </a:p>
          <a:p>
            <a:r>
              <a:rPr lang="en-US" dirty="0"/>
              <a:t>Wednesday 11</a:t>
            </a:r>
            <a:r>
              <a:rPr lang="en-US" baseline="30000" dirty="0"/>
              <a:t>th</a:t>
            </a:r>
            <a:r>
              <a:rPr lang="en-US" dirty="0"/>
              <a:t> December 2024</a:t>
            </a:r>
          </a:p>
        </p:txBody>
      </p:sp>
      <p:pic>
        <p:nvPicPr>
          <p:cNvPr id="4" name="Picture 4">
            <a:extLst>
              <a:ext uri="{FF2B5EF4-FFF2-40B4-BE49-F238E27FC236}">
                <a16:creationId xmlns:a16="http://schemas.microsoft.com/office/drawing/2014/main" id="{C505C4F7-49ED-78E5-0E21-AB1E240864B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873908" y="610359"/>
            <a:ext cx="6439588" cy="2704626"/>
          </a:xfrm>
          <a:prstGeom prst="rect">
            <a:avLst/>
          </a:prstGeom>
          <a:noFill/>
          <a:extLst>
            <a:ext uri="{909E8E84-426E-40DD-AFC4-6F175D3DCCD1}">
              <a14:hiddenFill xmlns:a14="http://schemas.microsoft.com/office/drawing/2010/main">
                <a:solidFill>
                  <a:srgbClr val="FFFFFF"/>
                </a:solidFill>
              </a14:hiddenFill>
            </a:ext>
          </a:extLst>
        </p:spPr>
      </p:pic>
      <p:sp>
        <p:nvSpPr>
          <p:cNvPr id="11" name="sketch line">
            <a:extLst>
              <a:ext uri="{FF2B5EF4-FFF2-40B4-BE49-F238E27FC236}">
                <a16:creationId xmlns:a16="http://schemas.microsoft.com/office/drawing/2014/main" id="{E6C0DD6B-6AA3-448F-9B99-8386295BC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5509052"/>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3E93F968-66FC-5A3D-6073-FC3EC6BCA84C}"/>
              </a:ext>
            </a:extLst>
          </p:cNvPr>
          <p:cNvSpPr>
            <a:spLocks noGrp="1"/>
          </p:cNvSpPr>
          <p:nvPr>
            <p:ph type="sldNum" sz="quarter" idx="12"/>
          </p:nvPr>
        </p:nvSpPr>
        <p:spPr>
          <a:xfrm>
            <a:off x="8610600" y="6279391"/>
            <a:ext cx="2743200" cy="365125"/>
          </a:xfrm>
        </p:spPr>
        <p:txBody>
          <a:bodyPr/>
          <a:lstStyle/>
          <a:p>
            <a:fld id="{104B3E9E-CDCA-9349-9C5A-080C5680BB5D}" type="slidenum">
              <a:rPr lang="en-US" smtClean="0"/>
              <a:t>0</a:t>
            </a:fld>
            <a:endParaRPr lang="en-US"/>
          </a:p>
        </p:txBody>
      </p:sp>
    </p:spTree>
    <p:extLst>
      <p:ext uri="{BB962C8B-B14F-4D97-AF65-F5344CB8AC3E}">
        <p14:creationId xmlns:p14="http://schemas.microsoft.com/office/powerpoint/2010/main" val="2337136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C76163-0330-4656-631E-30EE264FF67E}"/>
              </a:ext>
            </a:extLst>
          </p:cNvPr>
          <p:cNvSpPr>
            <a:spLocks noGrp="1"/>
          </p:cNvSpPr>
          <p:nvPr>
            <p:ph idx="1"/>
          </p:nvPr>
        </p:nvSpPr>
        <p:spPr/>
        <p:txBody>
          <a:bodyPr/>
          <a:lstStyle/>
          <a:p>
            <a:endParaRPr lang="en-US" dirty="0"/>
          </a:p>
          <a:p>
            <a:pPr marL="0" indent="0">
              <a:buNone/>
            </a:pPr>
            <a:endParaRPr lang="en-US" dirty="0"/>
          </a:p>
          <a:p>
            <a:pPr marL="342900" lvl="0" indent="-342900" fontAlgn="base">
              <a:buClr>
                <a:srgbClr val="000000"/>
              </a:buClr>
              <a:buSzPts val="1100"/>
              <a:buFont typeface="Arial" panose="020B0604020202020204" pitchFamily="34" charset="0"/>
              <a:buChar char="●"/>
            </a:pPr>
            <a:r>
              <a:rPr lang="en-GB" sz="2400" u="none" strike="noStrike" dirty="0">
                <a:effectLst/>
                <a:latin typeface="Aptos" panose="020B0004020202020204" pitchFamily="34" charset="0"/>
                <a:ea typeface="Arial" panose="020B0604020202020204" pitchFamily="34" charset="0"/>
                <a:cs typeface="Arial" panose="020B0604020202020204" pitchFamily="34" charset="0"/>
              </a:rPr>
              <a:t>Demonstrate commitment to supporting the Sussex Research Engagement Network (REN) aims. </a:t>
            </a:r>
          </a:p>
          <a:p>
            <a:pPr marL="342900" lvl="0" indent="-342900" fontAlgn="base">
              <a:buClr>
                <a:srgbClr val="000000"/>
              </a:buClr>
              <a:buSzPts val="1100"/>
              <a:buFont typeface="Arial" panose="020B0604020202020204" pitchFamily="34" charset="0"/>
              <a:buChar char="●"/>
            </a:pPr>
            <a:endParaRPr lang="en-GB" sz="2400" dirty="0">
              <a:highlight>
                <a:srgbClr val="FFFF00"/>
              </a:highlight>
              <a:latin typeface="Aptos" panose="020B0004020202020204" pitchFamily="34" charset="0"/>
              <a:ea typeface="Arial" panose="020B0604020202020204" pitchFamily="34" charset="0"/>
              <a:cs typeface="Arial" panose="020B0604020202020204" pitchFamily="34" charset="0"/>
            </a:endParaRPr>
          </a:p>
          <a:p>
            <a:pPr marL="342900" lvl="0" indent="-342900" fontAlgn="base">
              <a:buClr>
                <a:srgbClr val="000000"/>
              </a:buClr>
              <a:buSzPts val="1100"/>
              <a:buFont typeface="Arial" panose="020B0604020202020204" pitchFamily="34" charset="0"/>
              <a:buChar char="●"/>
            </a:pPr>
            <a:r>
              <a:rPr lang="en-GB" sz="2400" u="none" strike="noStrike" dirty="0">
                <a:effectLst/>
                <a:latin typeface="Aptos" panose="020B0004020202020204" pitchFamily="34" charset="0"/>
                <a:ea typeface="Arial" panose="020B0604020202020204" pitchFamily="34" charset="0"/>
                <a:cs typeface="Arial" panose="020B0604020202020204" pitchFamily="34" charset="0"/>
              </a:rPr>
              <a:t>These are increasing diversity, including participating in health and care research and building long-lasting, trusting relationships with communities. </a:t>
            </a:r>
            <a:r>
              <a:rPr lang="en-GB" sz="2400" u="none" strike="noStrike" dirty="0">
                <a:solidFill>
                  <a:srgbClr val="000000"/>
                </a:solidFill>
                <a:effectLst/>
                <a:latin typeface="Aptos" panose="020B0004020202020204" pitchFamily="34" charset="0"/>
                <a:ea typeface="Arial" panose="020B0604020202020204" pitchFamily="34" charset="0"/>
                <a:cs typeface="Arial" panose="020B0604020202020204" pitchFamily="34" charset="0"/>
                <a:hlinkClick r:id="rId2"/>
              </a:rPr>
              <a:t>REN - BSMS</a:t>
            </a:r>
            <a:endParaRPr lang="en-GB" sz="2400" u="none" strike="noStrike" dirty="0">
              <a:effectLst/>
              <a:latin typeface="Arial" panose="020B0604020202020204" pitchFamily="34" charset="0"/>
              <a:ea typeface="Arial" panose="020B0604020202020204" pitchFamily="34" charset="0"/>
              <a:cs typeface="Arial" panose="020B0604020202020204" pitchFamily="34" charset="0"/>
            </a:endParaRPr>
          </a:p>
          <a:p>
            <a:pPr marL="0" indent="0">
              <a:buNone/>
            </a:pPr>
            <a:r>
              <a:rPr lang="en-GB" sz="1800" b="1" dirty="0">
                <a:effectLst/>
                <a:latin typeface="Aptos" panose="020B0004020202020204" pitchFamily="34" charset="0"/>
                <a:ea typeface="Arial" panose="020B0604020202020204" pitchFamily="34" charset="0"/>
              </a:rPr>
              <a:t> </a:t>
            </a:r>
            <a:endParaRPr lang="en-GB" sz="1800" dirty="0">
              <a:effectLst/>
              <a:latin typeface="Arial" panose="020B0604020202020204" pitchFamily="34" charset="0"/>
              <a:ea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E13C010C-7F8A-575B-AE24-C9757D52784A}"/>
              </a:ext>
            </a:extLst>
          </p:cNvPr>
          <p:cNvSpPr>
            <a:spLocks noGrp="1"/>
          </p:cNvSpPr>
          <p:nvPr>
            <p:ph type="sldNum" sz="quarter" idx="12"/>
          </p:nvPr>
        </p:nvSpPr>
        <p:spPr/>
        <p:txBody>
          <a:bodyPr/>
          <a:lstStyle/>
          <a:p>
            <a:fld id="{104B3E9E-CDCA-9349-9C5A-080C5680BB5D}" type="slidenum">
              <a:rPr lang="en-US" smtClean="0"/>
              <a:t>9</a:t>
            </a:fld>
            <a:endParaRPr lang="en-US"/>
          </a:p>
        </p:txBody>
      </p:sp>
      <p:pic>
        <p:nvPicPr>
          <p:cNvPr id="5" name="Picture 4">
            <a:extLst>
              <a:ext uri="{FF2B5EF4-FFF2-40B4-BE49-F238E27FC236}">
                <a16:creationId xmlns:a16="http://schemas.microsoft.com/office/drawing/2014/main" id="{E29E9CF7-B327-F55E-C0C4-3A0DA988AAE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253728" y="5377077"/>
            <a:ext cx="2656664" cy="1115798"/>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0B9EAB3A-D60A-9D1E-4391-D99283906CFA}"/>
              </a:ext>
            </a:extLst>
          </p:cNvPr>
          <p:cNvSpPr>
            <a:spLocks noGrp="1"/>
          </p:cNvSpPr>
          <p:nvPr>
            <p:ph type="title"/>
          </p:nvPr>
        </p:nvSpPr>
        <p:spPr/>
        <p:txBody>
          <a:bodyPr>
            <a:normAutofit/>
          </a:bodyPr>
          <a:lstStyle/>
          <a:p>
            <a:pPr algn="ctr"/>
            <a:r>
              <a:rPr lang="en-US" sz="4000" dirty="0">
                <a:latin typeface="Bahnschrift" panose="020F0502020204030204" pitchFamily="34" charset="0"/>
              </a:rPr>
              <a:t>Mental Health </a:t>
            </a:r>
            <a:br>
              <a:rPr lang="en-US" sz="4000" dirty="0">
                <a:latin typeface="Bahnschrift" panose="020F0502020204030204" pitchFamily="34" charset="0"/>
              </a:rPr>
            </a:br>
            <a:r>
              <a:rPr lang="en-US" sz="4000" dirty="0">
                <a:latin typeface="Bahnschrift" panose="020F0502020204030204" pitchFamily="34" charset="0"/>
              </a:rPr>
              <a:t>Research Engagement Network Project</a:t>
            </a:r>
            <a:endParaRPr lang="en-US" sz="4000" dirty="0"/>
          </a:p>
        </p:txBody>
      </p:sp>
    </p:spTree>
    <p:extLst>
      <p:ext uri="{BB962C8B-B14F-4D97-AF65-F5344CB8AC3E}">
        <p14:creationId xmlns:p14="http://schemas.microsoft.com/office/powerpoint/2010/main" val="23293717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5D837A-0533-003A-5657-AABE99D4DDBA}"/>
              </a:ext>
            </a:extLst>
          </p:cNvPr>
          <p:cNvSpPr>
            <a:spLocks noGrp="1"/>
          </p:cNvSpPr>
          <p:nvPr>
            <p:ph idx="1"/>
          </p:nvPr>
        </p:nvSpPr>
        <p:spPr/>
        <p:txBody>
          <a:bodyPr/>
          <a:lstStyle/>
          <a:p>
            <a:endParaRPr lang="en-US" dirty="0"/>
          </a:p>
          <a:p>
            <a:pPr marL="0" indent="0">
              <a:buNone/>
            </a:pPr>
            <a:r>
              <a:rPr lang="en-GB" sz="2400" b="1" dirty="0">
                <a:effectLst/>
                <a:latin typeface="Aptos" panose="020B0004020202020204" pitchFamily="34" charset="0"/>
                <a:ea typeface="Arial" panose="020B0604020202020204" pitchFamily="34" charset="0"/>
              </a:rPr>
              <a:t>Not eligible for funding for funding:</a:t>
            </a:r>
          </a:p>
          <a:p>
            <a:pPr marL="0" indent="0">
              <a:buNone/>
            </a:pPr>
            <a:endParaRPr lang="en-GB" sz="2400" dirty="0">
              <a:effectLst/>
              <a:latin typeface="Arial" panose="020B0604020202020204" pitchFamily="34" charset="0"/>
              <a:ea typeface="Arial" panose="020B0604020202020204" pitchFamily="34" charset="0"/>
            </a:endParaRPr>
          </a:p>
          <a:p>
            <a:pPr marL="342900" lvl="0" indent="-342900">
              <a:buFont typeface="Symbol" pitchFamily="2" charset="2"/>
              <a:buChar char=""/>
            </a:pPr>
            <a:r>
              <a:rPr lang="en-GB" sz="2400" dirty="0">
                <a:effectLst/>
                <a:latin typeface="Aptos" panose="020B0004020202020204" pitchFamily="34" charset="0"/>
                <a:ea typeface="Arial" panose="020B0604020202020204" pitchFamily="34" charset="0"/>
              </a:rPr>
              <a:t>Research Projects that have already begun before April 30</a:t>
            </a:r>
            <a:r>
              <a:rPr lang="en-GB" sz="2400" baseline="30000" dirty="0">
                <a:effectLst/>
                <a:latin typeface="Aptos" panose="020B0004020202020204" pitchFamily="34" charset="0"/>
                <a:ea typeface="Arial" panose="020B0604020202020204" pitchFamily="34" charset="0"/>
              </a:rPr>
              <a:t>th</a:t>
            </a:r>
            <a:r>
              <a:rPr lang="en-GB" sz="2400" dirty="0">
                <a:effectLst/>
                <a:latin typeface="Aptos" panose="020B0004020202020204" pitchFamily="34" charset="0"/>
                <a:ea typeface="Arial" panose="020B0604020202020204" pitchFamily="34" charset="0"/>
              </a:rPr>
              <a:t> 2025.</a:t>
            </a:r>
            <a:endParaRPr lang="en-GB" sz="2400" dirty="0">
              <a:effectLst/>
              <a:latin typeface="Arial" panose="020B0604020202020204" pitchFamily="34" charset="0"/>
              <a:ea typeface="Arial" panose="020B0604020202020204" pitchFamily="34" charset="0"/>
            </a:endParaRPr>
          </a:p>
          <a:p>
            <a:pPr marL="342900" lvl="0" indent="-342900">
              <a:buFont typeface="Symbol" pitchFamily="2" charset="2"/>
              <a:buChar char=""/>
            </a:pPr>
            <a:r>
              <a:rPr lang="en-GB" sz="2400" dirty="0">
                <a:effectLst/>
                <a:latin typeface="Aptos" panose="020B0004020202020204" pitchFamily="34" charset="0"/>
                <a:ea typeface="Arial" panose="020B0604020202020204" pitchFamily="34" charset="0"/>
              </a:rPr>
              <a:t>Projects that do not involve working with one of the five listed target groups  </a:t>
            </a:r>
            <a:endParaRPr lang="en-GB" sz="2400" dirty="0">
              <a:effectLst/>
              <a:latin typeface="Arial" panose="020B0604020202020204" pitchFamily="34" charset="0"/>
              <a:ea typeface="Arial" panose="020B0604020202020204" pitchFamily="34" charset="0"/>
            </a:endParaRPr>
          </a:p>
          <a:p>
            <a:pPr marL="342900" lvl="0" indent="-342900">
              <a:buFont typeface="Symbol" pitchFamily="2" charset="2"/>
              <a:buChar char=""/>
            </a:pPr>
            <a:r>
              <a:rPr lang="en-GB" sz="2400" dirty="0">
                <a:effectLst/>
                <a:latin typeface="Aptos" panose="020B0004020202020204" pitchFamily="34" charset="0"/>
                <a:ea typeface="Arial" panose="020B0604020202020204" pitchFamily="34" charset="0"/>
              </a:rPr>
              <a:t>Projects that do not adopt a community research approach</a:t>
            </a:r>
            <a:endParaRPr lang="en-GB" sz="2400" dirty="0">
              <a:effectLst/>
              <a:latin typeface="Arial" panose="020B0604020202020204" pitchFamily="34" charset="0"/>
              <a:ea typeface="Arial" panose="020B0604020202020204" pitchFamily="34" charset="0"/>
            </a:endParaRPr>
          </a:p>
          <a:p>
            <a:pPr marL="342900" lvl="0" indent="-342900">
              <a:buFont typeface="Symbol" pitchFamily="2" charset="2"/>
              <a:buChar char=""/>
            </a:pPr>
            <a:r>
              <a:rPr lang="en-GB" sz="2400" dirty="0">
                <a:effectLst/>
                <a:latin typeface="Aptos" panose="020B0004020202020204" pitchFamily="34" charset="0"/>
                <a:ea typeface="Arial" panose="020B0604020202020204" pitchFamily="34" charset="0"/>
              </a:rPr>
              <a:t>Projects that aren’t hosted by one of the named VCSE organisations above</a:t>
            </a:r>
            <a:endParaRPr lang="en-GB" sz="2400" dirty="0">
              <a:effectLst/>
              <a:latin typeface="Arial" panose="020B0604020202020204" pitchFamily="34" charset="0"/>
              <a:ea typeface="Arial" panose="020B0604020202020204" pitchFamily="34" charset="0"/>
            </a:endParaRPr>
          </a:p>
          <a:p>
            <a:endParaRPr lang="en-GB" sz="2400" dirty="0">
              <a:effectLst/>
              <a:latin typeface="Arial" panose="020B0604020202020204" pitchFamily="34" charset="0"/>
              <a:ea typeface="Arial" panose="020B0604020202020204" pitchFamily="34" charset="0"/>
            </a:endParaRPr>
          </a:p>
          <a:p>
            <a:endParaRPr lang="en-US" dirty="0"/>
          </a:p>
        </p:txBody>
      </p:sp>
      <p:sp>
        <p:nvSpPr>
          <p:cNvPr id="4" name="Title 1">
            <a:extLst>
              <a:ext uri="{FF2B5EF4-FFF2-40B4-BE49-F238E27FC236}">
                <a16:creationId xmlns:a16="http://schemas.microsoft.com/office/drawing/2014/main" id="{8A5305CD-F567-BFE5-65D4-C66021762CAA}"/>
              </a:ext>
            </a:extLst>
          </p:cNvPr>
          <p:cNvSpPr>
            <a:spLocks noGrp="1"/>
          </p:cNvSpPr>
          <p:nvPr>
            <p:ph type="title"/>
          </p:nvPr>
        </p:nvSpPr>
        <p:spPr/>
        <p:txBody>
          <a:bodyPr>
            <a:normAutofit/>
          </a:bodyPr>
          <a:lstStyle/>
          <a:p>
            <a:pPr algn="ctr"/>
            <a:r>
              <a:rPr lang="en-US" sz="4000" dirty="0">
                <a:latin typeface="Bahnschrift" panose="020F0502020204030204" pitchFamily="34" charset="0"/>
              </a:rPr>
              <a:t>Mental Health </a:t>
            </a:r>
            <a:br>
              <a:rPr lang="en-US" sz="4000" dirty="0">
                <a:latin typeface="Bahnschrift" panose="020F0502020204030204" pitchFamily="34" charset="0"/>
              </a:rPr>
            </a:br>
            <a:r>
              <a:rPr lang="en-US" sz="4000" dirty="0">
                <a:latin typeface="Bahnschrift" panose="020F0502020204030204" pitchFamily="34" charset="0"/>
              </a:rPr>
              <a:t>Research Engagement Network Project</a:t>
            </a:r>
            <a:endParaRPr lang="en-US" sz="4000" dirty="0"/>
          </a:p>
        </p:txBody>
      </p:sp>
      <p:sp>
        <p:nvSpPr>
          <p:cNvPr id="6" name="Slide Number Placeholder 5">
            <a:extLst>
              <a:ext uri="{FF2B5EF4-FFF2-40B4-BE49-F238E27FC236}">
                <a16:creationId xmlns:a16="http://schemas.microsoft.com/office/drawing/2014/main" id="{473B1FAE-B5E6-8490-7716-F062FCC6DACC}"/>
              </a:ext>
            </a:extLst>
          </p:cNvPr>
          <p:cNvSpPr>
            <a:spLocks noGrp="1"/>
          </p:cNvSpPr>
          <p:nvPr>
            <p:ph type="sldNum" sz="quarter" idx="12"/>
          </p:nvPr>
        </p:nvSpPr>
        <p:spPr/>
        <p:txBody>
          <a:bodyPr/>
          <a:lstStyle/>
          <a:p>
            <a:fld id="{104B3E9E-CDCA-9349-9C5A-080C5680BB5D}" type="slidenum">
              <a:rPr lang="en-US" smtClean="0"/>
              <a:t>10</a:t>
            </a:fld>
            <a:endParaRPr lang="en-US"/>
          </a:p>
        </p:txBody>
      </p:sp>
      <p:pic>
        <p:nvPicPr>
          <p:cNvPr id="7" name="Picture 4">
            <a:extLst>
              <a:ext uri="{FF2B5EF4-FFF2-40B4-BE49-F238E27FC236}">
                <a16:creationId xmlns:a16="http://schemas.microsoft.com/office/drawing/2014/main" id="{8A05E604-C50D-3066-739F-5F2AF64B884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253728" y="5377077"/>
            <a:ext cx="2656664" cy="1115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1869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B7949C-5A2B-5310-F7F9-2F1F164F558D}"/>
              </a:ext>
            </a:extLst>
          </p:cNvPr>
          <p:cNvSpPr>
            <a:spLocks noGrp="1"/>
          </p:cNvSpPr>
          <p:nvPr>
            <p:ph idx="1"/>
          </p:nvPr>
        </p:nvSpPr>
        <p:spPr/>
        <p:txBody>
          <a:bodyPr/>
          <a:lstStyle/>
          <a:p>
            <a:endParaRPr lang="en-US" dirty="0"/>
          </a:p>
          <a:p>
            <a:pPr marL="0" indent="0">
              <a:buNone/>
            </a:pPr>
            <a:endParaRPr lang="en-GB" b="1" dirty="0">
              <a:solidFill>
                <a:srgbClr val="000000"/>
              </a:solidFill>
              <a:effectLst/>
              <a:latin typeface="Aptos" panose="020B0004020202020204" pitchFamily="34" charset="0"/>
              <a:ea typeface="Arial" panose="020B0604020202020204" pitchFamily="34" charset="0"/>
            </a:endParaRPr>
          </a:p>
          <a:p>
            <a:r>
              <a:rPr lang="en-GB" dirty="0">
                <a:solidFill>
                  <a:srgbClr val="000000"/>
                </a:solidFill>
                <a:effectLst/>
                <a:latin typeface="Aptos" panose="020B0004020202020204" pitchFamily="34" charset="0"/>
                <a:ea typeface="Arial" panose="020B0604020202020204" pitchFamily="34" charset="0"/>
              </a:rPr>
              <a:t>Applicants are not required to have undertaken specific community or qualitative research training. However, they must demonstrate in their application an understanding of the purpose and principles of Community Research and how these principles will be applied to the project they are proposing. </a:t>
            </a:r>
            <a:endParaRPr lang="en-GB" dirty="0">
              <a:effectLst/>
              <a:latin typeface="Arial" panose="020B0604020202020204" pitchFamily="34" charset="0"/>
              <a:ea typeface="Arial" panose="020B0604020202020204" pitchFamily="34" charset="0"/>
            </a:endParaRPr>
          </a:p>
          <a:p>
            <a:pPr marL="0" indent="0">
              <a:buNone/>
            </a:pPr>
            <a:endParaRPr lang="en-GB" dirty="0">
              <a:effectLst/>
              <a:latin typeface="Arial" panose="020B0604020202020204" pitchFamily="34" charset="0"/>
              <a:ea typeface="Arial" panose="020B0604020202020204" pitchFamily="34" charset="0"/>
            </a:endParaRPr>
          </a:p>
          <a:p>
            <a:endParaRPr lang="en-US" dirty="0"/>
          </a:p>
        </p:txBody>
      </p:sp>
      <p:sp>
        <p:nvSpPr>
          <p:cNvPr id="4" name="Title 1">
            <a:extLst>
              <a:ext uri="{FF2B5EF4-FFF2-40B4-BE49-F238E27FC236}">
                <a16:creationId xmlns:a16="http://schemas.microsoft.com/office/drawing/2014/main" id="{D93041A5-F239-C649-E6B4-556CEA09220D}"/>
              </a:ext>
            </a:extLst>
          </p:cNvPr>
          <p:cNvSpPr>
            <a:spLocks noGrp="1"/>
          </p:cNvSpPr>
          <p:nvPr>
            <p:ph type="title"/>
          </p:nvPr>
        </p:nvSpPr>
        <p:spPr/>
        <p:txBody>
          <a:bodyPr>
            <a:normAutofit/>
          </a:bodyPr>
          <a:lstStyle/>
          <a:p>
            <a:pPr algn="ctr"/>
            <a:r>
              <a:rPr lang="en-US" sz="4000" dirty="0">
                <a:latin typeface="Bahnschrift" panose="020F0502020204030204" pitchFamily="34" charset="0"/>
              </a:rPr>
              <a:t>Mental Health </a:t>
            </a:r>
            <a:br>
              <a:rPr lang="en-US" sz="4000" dirty="0">
                <a:latin typeface="Bahnschrift" panose="020F0502020204030204" pitchFamily="34" charset="0"/>
              </a:rPr>
            </a:br>
            <a:r>
              <a:rPr lang="en-US" sz="4000" dirty="0">
                <a:latin typeface="Bahnschrift" panose="020F0502020204030204" pitchFamily="34" charset="0"/>
              </a:rPr>
              <a:t>Research Engagement Network Project</a:t>
            </a:r>
            <a:endParaRPr lang="en-US" sz="4000" dirty="0"/>
          </a:p>
        </p:txBody>
      </p:sp>
      <p:sp>
        <p:nvSpPr>
          <p:cNvPr id="5" name="Slide Number Placeholder 4">
            <a:extLst>
              <a:ext uri="{FF2B5EF4-FFF2-40B4-BE49-F238E27FC236}">
                <a16:creationId xmlns:a16="http://schemas.microsoft.com/office/drawing/2014/main" id="{1E222781-35A6-0D8C-589C-FFC700A3FCB4}"/>
              </a:ext>
            </a:extLst>
          </p:cNvPr>
          <p:cNvSpPr>
            <a:spLocks noGrp="1"/>
          </p:cNvSpPr>
          <p:nvPr>
            <p:ph type="sldNum" sz="quarter" idx="12"/>
          </p:nvPr>
        </p:nvSpPr>
        <p:spPr/>
        <p:txBody>
          <a:bodyPr/>
          <a:lstStyle/>
          <a:p>
            <a:fld id="{104B3E9E-CDCA-9349-9C5A-080C5680BB5D}" type="slidenum">
              <a:rPr lang="en-US" smtClean="0"/>
              <a:t>11</a:t>
            </a:fld>
            <a:endParaRPr lang="en-US"/>
          </a:p>
        </p:txBody>
      </p:sp>
      <p:pic>
        <p:nvPicPr>
          <p:cNvPr id="6" name="Picture 4">
            <a:extLst>
              <a:ext uri="{FF2B5EF4-FFF2-40B4-BE49-F238E27FC236}">
                <a16:creationId xmlns:a16="http://schemas.microsoft.com/office/drawing/2014/main" id="{BC55A2EC-8428-CAC5-81B4-B49811422D3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253728" y="5377077"/>
            <a:ext cx="2656664" cy="1115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37405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3C2002-9B41-B70C-8B76-C95F7146E04C}"/>
              </a:ext>
            </a:extLst>
          </p:cNvPr>
          <p:cNvSpPr>
            <a:spLocks noGrp="1"/>
          </p:cNvSpPr>
          <p:nvPr>
            <p:ph idx="1"/>
          </p:nvPr>
        </p:nvSpPr>
        <p:spPr>
          <a:xfrm>
            <a:off x="838200" y="1825625"/>
            <a:ext cx="10515600" cy="4667250"/>
          </a:xfrm>
        </p:spPr>
        <p:txBody>
          <a:bodyPr>
            <a:normAutofit fontScale="92500" lnSpcReduction="10000"/>
          </a:bodyPr>
          <a:lstStyle/>
          <a:p>
            <a:pPr marL="0" indent="0">
              <a:buNone/>
            </a:pPr>
            <a:r>
              <a:rPr lang="en-US" sz="2400" dirty="0"/>
              <a:t>Applicants </a:t>
            </a:r>
            <a:r>
              <a:rPr lang="en-GB" sz="2400" dirty="0"/>
              <a:t>must </a:t>
            </a:r>
            <a:r>
              <a:rPr lang="en-GB" sz="2400" dirty="0">
                <a:latin typeface="Aptos" panose="020B0004020202020204" pitchFamily="34" charset="0"/>
              </a:rPr>
              <a:t>u</a:t>
            </a:r>
            <a:r>
              <a:rPr lang="en-GB" sz="2400" dirty="0">
                <a:latin typeface="Aptos" panose="020B0004020202020204" pitchFamily="34" charset="0"/>
                <a:ea typeface="Arial" panose="020B0604020202020204" pitchFamily="34" charset="0"/>
              </a:rPr>
              <a:t>se </a:t>
            </a:r>
            <a:r>
              <a:rPr lang="en-GB" sz="2400" dirty="0">
                <a:effectLst/>
                <a:latin typeface="Aptos" panose="020B0004020202020204" pitchFamily="34" charset="0"/>
                <a:ea typeface="Arial" panose="020B0604020202020204" pitchFamily="34" charset="0"/>
              </a:rPr>
              <a:t>the official application form to apply for this funding.</a:t>
            </a:r>
          </a:p>
          <a:p>
            <a:pPr marL="0" indent="0">
              <a:buNone/>
            </a:pPr>
            <a:r>
              <a:rPr lang="en-GB" sz="2400" dirty="0">
                <a:latin typeface="Aptos" panose="020B0004020202020204" pitchFamily="34" charset="0"/>
                <a:ea typeface="Arial" panose="020B0604020202020204" pitchFamily="34" charset="0"/>
              </a:rPr>
              <a:t>The</a:t>
            </a:r>
            <a:r>
              <a:rPr lang="en-GB" sz="2400" dirty="0">
                <a:effectLst/>
                <a:latin typeface="Aptos" panose="020B0004020202020204" pitchFamily="34" charset="0"/>
                <a:ea typeface="Arial" panose="020B0604020202020204" pitchFamily="34" charset="0"/>
              </a:rPr>
              <a:t> form requires the following information. </a:t>
            </a:r>
            <a:r>
              <a:rPr lang="en-GB" sz="2400">
                <a:effectLst/>
                <a:latin typeface="Aptos" panose="020B0004020202020204" pitchFamily="34" charset="0"/>
                <a:ea typeface="Arial" panose="020B0604020202020204" pitchFamily="34" charset="0"/>
              </a:rPr>
              <a:t>(1,200 </a:t>
            </a:r>
            <a:r>
              <a:rPr lang="en-GB" sz="2400" dirty="0">
                <a:effectLst/>
                <a:latin typeface="Aptos" panose="020B0004020202020204" pitchFamily="34" charset="0"/>
                <a:ea typeface="Arial" panose="020B0604020202020204" pitchFamily="34" charset="0"/>
              </a:rPr>
              <a:t>words maximum)</a:t>
            </a:r>
            <a:endParaRPr lang="en-GB" sz="2400" dirty="0">
              <a:effectLst/>
              <a:latin typeface="Arial" panose="020B0604020202020204" pitchFamily="34" charset="0"/>
              <a:ea typeface="Arial" panose="020B0604020202020204" pitchFamily="34" charset="0"/>
            </a:endParaRPr>
          </a:p>
          <a:p>
            <a:pPr marL="0" indent="0">
              <a:buNone/>
            </a:pPr>
            <a:endParaRPr lang="en-GB" sz="2400" dirty="0">
              <a:effectLst/>
              <a:latin typeface="Arial" panose="020B0604020202020204" pitchFamily="34" charset="0"/>
              <a:ea typeface="Arial" panose="020B0604020202020204" pitchFamily="34" charset="0"/>
            </a:endParaRPr>
          </a:p>
          <a:p>
            <a:pPr fontAlgn="base">
              <a:buClr>
                <a:srgbClr val="000000"/>
              </a:buClr>
              <a:buSzPts val="1100"/>
            </a:pPr>
            <a:r>
              <a:rPr lang="en-GB" sz="2400" b="1" u="none" strike="noStrike" dirty="0">
                <a:effectLst/>
                <a:latin typeface="Aptos" panose="020B0004020202020204" pitchFamily="34" charset="0"/>
                <a:ea typeface="Arial" panose="020B0604020202020204" pitchFamily="34" charset="0"/>
                <a:cs typeface="Arial" panose="020B0604020202020204" pitchFamily="34" charset="0"/>
              </a:rPr>
              <a:t>Project Summary:</a:t>
            </a:r>
            <a:r>
              <a:rPr lang="en-GB" sz="2400" u="none" strike="noStrike" dirty="0">
                <a:effectLst/>
                <a:latin typeface="Aptos" panose="020B0004020202020204" pitchFamily="34" charset="0"/>
                <a:ea typeface="Arial" panose="020B0604020202020204" pitchFamily="34" charset="0"/>
                <a:cs typeface="Arial" panose="020B0604020202020204" pitchFamily="34" charset="0"/>
              </a:rPr>
              <a:t> (600 words) Provide a concise overview of the proposed project, including:</a:t>
            </a:r>
            <a:endParaRPr lang="en-GB" sz="2400" u="none" strike="noStrike" dirty="0">
              <a:effectLst/>
              <a:latin typeface="Arial" panose="020B0604020202020204" pitchFamily="34" charset="0"/>
              <a:ea typeface="Arial" panose="020B0604020202020204" pitchFamily="34" charset="0"/>
              <a:cs typeface="Arial" panose="020B0604020202020204" pitchFamily="34" charset="0"/>
            </a:endParaRPr>
          </a:p>
          <a:p>
            <a:pPr lvl="1" fontAlgn="base">
              <a:buClr>
                <a:srgbClr val="000000"/>
              </a:buClr>
              <a:buSzPts val="1100"/>
            </a:pPr>
            <a:r>
              <a:rPr lang="en-GB" b="1" u="none" strike="noStrike" dirty="0">
                <a:effectLst/>
                <a:latin typeface="Aptos" panose="020B0004020202020204" pitchFamily="34" charset="0"/>
                <a:ea typeface="Arial" panose="020B0604020202020204" pitchFamily="34" charset="0"/>
                <a:cs typeface="Arial" panose="020B0604020202020204" pitchFamily="34" charset="0"/>
              </a:rPr>
              <a:t>Research Focus:</a:t>
            </a:r>
            <a:r>
              <a:rPr lang="en-GB" u="none" strike="noStrike" dirty="0">
                <a:effectLst/>
                <a:latin typeface="Aptos" panose="020B0004020202020204" pitchFamily="34" charset="0"/>
                <a:ea typeface="Arial" panose="020B0604020202020204" pitchFamily="34" charset="0"/>
                <a:cs typeface="Arial" panose="020B0604020202020204" pitchFamily="34" charset="0"/>
              </a:rPr>
              <a:t> Clearly state the specific issue or topic your project will address.</a:t>
            </a:r>
            <a:endParaRPr lang="en-GB" u="none" strike="noStrike" dirty="0">
              <a:effectLst/>
              <a:latin typeface="Arial" panose="020B0604020202020204" pitchFamily="34" charset="0"/>
              <a:ea typeface="Arial" panose="020B0604020202020204" pitchFamily="34" charset="0"/>
              <a:cs typeface="Arial" panose="020B0604020202020204" pitchFamily="34" charset="0"/>
            </a:endParaRPr>
          </a:p>
          <a:p>
            <a:pPr lvl="1" fontAlgn="base">
              <a:buClr>
                <a:srgbClr val="000000"/>
              </a:buClr>
              <a:buSzPts val="1100"/>
            </a:pPr>
            <a:r>
              <a:rPr lang="en-GB" b="1" u="none" strike="noStrike" dirty="0">
                <a:effectLst/>
                <a:latin typeface="Aptos" panose="020B0004020202020204" pitchFamily="34" charset="0"/>
                <a:ea typeface="Arial" panose="020B0604020202020204" pitchFamily="34" charset="0"/>
                <a:cs typeface="Arial" panose="020B0604020202020204" pitchFamily="34" charset="0"/>
              </a:rPr>
              <a:t>Target Population:</a:t>
            </a:r>
            <a:r>
              <a:rPr lang="en-GB" u="none" strike="noStrike" dirty="0">
                <a:effectLst/>
                <a:latin typeface="Aptos" panose="020B0004020202020204" pitchFamily="34" charset="0"/>
                <a:ea typeface="Arial" panose="020B0604020202020204" pitchFamily="34" charset="0"/>
                <a:cs typeface="Arial" panose="020B0604020202020204" pitchFamily="34" charset="0"/>
              </a:rPr>
              <a:t> Describe the community or group you plan to work with. Provide your background and experience working with this group.</a:t>
            </a:r>
            <a:endParaRPr lang="en-GB" u="none" strike="noStrike" dirty="0">
              <a:effectLst/>
              <a:latin typeface="Arial" panose="020B0604020202020204" pitchFamily="34" charset="0"/>
              <a:ea typeface="Arial" panose="020B0604020202020204" pitchFamily="34" charset="0"/>
              <a:cs typeface="Arial" panose="020B0604020202020204" pitchFamily="34" charset="0"/>
            </a:endParaRPr>
          </a:p>
          <a:p>
            <a:pPr lvl="1" fontAlgn="base">
              <a:buClr>
                <a:srgbClr val="000000"/>
              </a:buClr>
              <a:buSzPts val="1100"/>
            </a:pPr>
            <a:r>
              <a:rPr lang="en-GB" b="1" u="none" strike="noStrike" dirty="0">
                <a:effectLst/>
                <a:latin typeface="Aptos" panose="020B0004020202020204" pitchFamily="34" charset="0"/>
                <a:ea typeface="Arial" panose="020B0604020202020204" pitchFamily="34" charset="0"/>
                <a:cs typeface="Arial" panose="020B0604020202020204" pitchFamily="34" charset="0"/>
              </a:rPr>
              <a:t>Arts-Based Methods:</a:t>
            </a:r>
            <a:r>
              <a:rPr lang="en-GB" u="none" strike="noStrike" dirty="0">
                <a:effectLst/>
                <a:latin typeface="Aptos" panose="020B0004020202020204" pitchFamily="34" charset="0"/>
                <a:ea typeface="Arial" panose="020B0604020202020204" pitchFamily="34" charset="0"/>
                <a:cs typeface="Arial" panose="020B0604020202020204" pitchFamily="34" charset="0"/>
              </a:rPr>
              <a:t> Outline the specific art forms and creative approaches you might utilise. Include your rationale for choosing the art-form approach you have decided upon.</a:t>
            </a:r>
            <a:endParaRPr lang="en-GB" u="none" strike="noStrike" dirty="0">
              <a:effectLst/>
              <a:latin typeface="Arial" panose="020B0604020202020204" pitchFamily="34" charset="0"/>
              <a:ea typeface="Arial" panose="020B0604020202020204" pitchFamily="34" charset="0"/>
              <a:cs typeface="Arial" panose="020B0604020202020204" pitchFamily="34" charset="0"/>
            </a:endParaRPr>
          </a:p>
          <a:p>
            <a:pPr lvl="1" fontAlgn="base">
              <a:buClr>
                <a:srgbClr val="000000"/>
              </a:buClr>
              <a:buSzPts val="1100"/>
            </a:pPr>
            <a:r>
              <a:rPr lang="en-GB" b="1" u="none" strike="noStrike" dirty="0">
                <a:effectLst/>
                <a:latin typeface="Aptos" panose="020B0004020202020204" pitchFamily="34" charset="0"/>
                <a:ea typeface="Arial" panose="020B0604020202020204" pitchFamily="34" charset="0"/>
                <a:cs typeface="Arial" panose="020B0604020202020204" pitchFamily="34" charset="0"/>
              </a:rPr>
              <a:t>Anticipated Outcomes:</a:t>
            </a:r>
            <a:r>
              <a:rPr lang="en-GB" u="none" strike="noStrike" dirty="0">
                <a:effectLst/>
                <a:latin typeface="Aptos" panose="020B0004020202020204" pitchFamily="34" charset="0"/>
                <a:ea typeface="Arial" panose="020B0604020202020204" pitchFamily="34" charset="0"/>
                <a:cs typeface="Arial" panose="020B0604020202020204" pitchFamily="34" charset="0"/>
              </a:rPr>
              <a:t> Explain the project's expected impact and how findings will be shared.</a:t>
            </a:r>
            <a:endParaRPr lang="en-GB" u="none" strike="noStrike" dirty="0">
              <a:effectLst/>
              <a:latin typeface="Arial" panose="020B0604020202020204" pitchFamily="34" charset="0"/>
              <a:ea typeface="Arial" panose="020B0604020202020204" pitchFamily="34" charset="0"/>
              <a:cs typeface="Arial" panose="020B0604020202020204" pitchFamily="34" charset="0"/>
            </a:endParaRPr>
          </a:p>
          <a:p>
            <a:endParaRPr lang="en-US" dirty="0"/>
          </a:p>
        </p:txBody>
      </p:sp>
      <p:sp>
        <p:nvSpPr>
          <p:cNvPr id="4" name="Title 1">
            <a:extLst>
              <a:ext uri="{FF2B5EF4-FFF2-40B4-BE49-F238E27FC236}">
                <a16:creationId xmlns:a16="http://schemas.microsoft.com/office/drawing/2014/main" id="{B982E62D-1553-4DC1-F5EC-F0091D153E76}"/>
              </a:ext>
            </a:extLst>
          </p:cNvPr>
          <p:cNvSpPr>
            <a:spLocks noGrp="1"/>
          </p:cNvSpPr>
          <p:nvPr>
            <p:ph type="title"/>
          </p:nvPr>
        </p:nvSpPr>
        <p:spPr>
          <a:xfrm>
            <a:off x="838200" y="212725"/>
            <a:ext cx="10515600" cy="1325563"/>
          </a:xfrm>
        </p:spPr>
        <p:txBody>
          <a:bodyPr>
            <a:normAutofit/>
          </a:bodyPr>
          <a:lstStyle/>
          <a:p>
            <a:pPr algn="ctr"/>
            <a:r>
              <a:rPr lang="en-US" sz="4000" dirty="0">
                <a:latin typeface="Bahnschrift" panose="020F0502020204030204" pitchFamily="34" charset="0"/>
              </a:rPr>
              <a:t>Mental Health </a:t>
            </a:r>
            <a:br>
              <a:rPr lang="en-US" sz="4000" dirty="0">
                <a:latin typeface="Bahnschrift" panose="020F0502020204030204" pitchFamily="34" charset="0"/>
              </a:rPr>
            </a:br>
            <a:r>
              <a:rPr lang="en-US" sz="4000" dirty="0">
                <a:latin typeface="Bahnschrift" panose="020F0502020204030204" pitchFamily="34" charset="0"/>
              </a:rPr>
              <a:t>Research Engagement Network Project</a:t>
            </a:r>
            <a:endParaRPr lang="en-US" sz="4000" dirty="0"/>
          </a:p>
        </p:txBody>
      </p:sp>
      <p:sp>
        <p:nvSpPr>
          <p:cNvPr id="5" name="Slide Number Placeholder 4">
            <a:extLst>
              <a:ext uri="{FF2B5EF4-FFF2-40B4-BE49-F238E27FC236}">
                <a16:creationId xmlns:a16="http://schemas.microsoft.com/office/drawing/2014/main" id="{987AEE96-BC29-4990-022E-F52DA5770FD6}"/>
              </a:ext>
            </a:extLst>
          </p:cNvPr>
          <p:cNvSpPr>
            <a:spLocks noGrp="1"/>
          </p:cNvSpPr>
          <p:nvPr>
            <p:ph type="sldNum" sz="quarter" idx="12"/>
          </p:nvPr>
        </p:nvSpPr>
        <p:spPr/>
        <p:txBody>
          <a:bodyPr/>
          <a:lstStyle/>
          <a:p>
            <a:fld id="{104B3E9E-CDCA-9349-9C5A-080C5680BB5D}" type="slidenum">
              <a:rPr lang="en-US" smtClean="0"/>
              <a:t>12</a:t>
            </a:fld>
            <a:endParaRPr lang="en-US"/>
          </a:p>
        </p:txBody>
      </p:sp>
    </p:spTree>
    <p:extLst>
      <p:ext uri="{BB962C8B-B14F-4D97-AF65-F5344CB8AC3E}">
        <p14:creationId xmlns:p14="http://schemas.microsoft.com/office/powerpoint/2010/main" val="28843716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97BC5-64A5-DC8C-347E-8EDB4EB56CBF}"/>
              </a:ext>
            </a:extLst>
          </p:cNvPr>
          <p:cNvSpPr>
            <a:spLocks noGrp="1"/>
          </p:cNvSpPr>
          <p:nvPr>
            <p:ph idx="1"/>
          </p:nvPr>
        </p:nvSpPr>
        <p:spPr/>
        <p:txBody>
          <a:bodyPr/>
          <a:lstStyle/>
          <a:p>
            <a:pPr marL="0" indent="0">
              <a:buNone/>
            </a:pPr>
            <a:endParaRPr lang="en-US" sz="2400" dirty="0"/>
          </a:p>
          <a:p>
            <a:pPr marL="0" indent="0">
              <a:buNone/>
            </a:pPr>
            <a:endParaRPr lang="en-US" sz="2400" dirty="0"/>
          </a:p>
          <a:p>
            <a:pPr fontAlgn="base">
              <a:buClr>
                <a:srgbClr val="000000"/>
              </a:buClr>
              <a:buSzPts val="1100"/>
            </a:pPr>
            <a:r>
              <a:rPr lang="en-GB" sz="2400" b="1" u="none" strike="noStrike" dirty="0">
                <a:effectLst/>
                <a:latin typeface="Aptos" panose="020B0004020202020204" pitchFamily="34" charset="0"/>
                <a:ea typeface="Arial" panose="020B0604020202020204" pitchFamily="34" charset="0"/>
                <a:cs typeface="Arial" panose="020B0604020202020204" pitchFamily="34" charset="0"/>
              </a:rPr>
              <a:t>Applicant Experience:</a:t>
            </a:r>
            <a:r>
              <a:rPr lang="en-GB" sz="2400" u="none" strike="noStrike" dirty="0">
                <a:effectLst/>
                <a:latin typeface="Aptos" panose="020B0004020202020204" pitchFamily="34" charset="0"/>
                <a:ea typeface="Arial" panose="020B0604020202020204" pitchFamily="34" charset="0"/>
                <a:cs typeface="Arial" panose="020B0604020202020204" pitchFamily="34" charset="0"/>
              </a:rPr>
              <a:t> (300 words) Briefly describe your community research/engagement experience and expertise relevant to this project.</a:t>
            </a:r>
            <a:endParaRPr lang="en-GB" sz="2400" u="none" strike="noStrike" dirty="0">
              <a:effectLst/>
              <a:latin typeface="Arial" panose="020B0604020202020204" pitchFamily="34" charset="0"/>
              <a:ea typeface="Arial" panose="020B0604020202020204" pitchFamily="34" charset="0"/>
              <a:cs typeface="Arial" panose="020B0604020202020204" pitchFamily="34" charset="0"/>
            </a:endParaRPr>
          </a:p>
          <a:p>
            <a:pPr fontAlgn="base">
              <a:buClr>
                <a:srgbClr val="000000"/>
              </a:buClr>
              <a:buSzPts val="1100"/>
            </a:pPr>
            <a:r>
              <a:rPr lang="en-GB" sz="2400" b="1" u="none" strike="noStrike" dirty="0">
                <a:effectLst/>
                <a:latin typeface="Aptos" panose="020B0004020202020204" pitchFamily="34" charset="0"/>
                <a:ea typeface="Arial" panose="020B0604020202020204" pitchFamily="34" charset="0"/>
                <a:cs typeface="Arial" panose="020B0604020202020204" pitchFamily="34" charset="0"/>
              </a:rPr>
              <a:t>Partners</a:t>
            </a:r>
            <a:r>
              <a:rPr lang="en-GB" sz="2400" u="none" strike="noStrike" dirty="0">
                <a:effectLst/>
                <a:latin typeface="Aptos" panose="020B0004020202020204" pitchFamily="34" charset="0"/>
                <a:ea typeface="Arial" panose="020B0604020202020204" pitchFamily="34" charset="0"/>
                <a:cs typeface="Arial" panose="020B0604020202020204" pitchFamily="34" charset="0"/>
              </a:rPr>
              <a:t>: (300 words) List the people or organisations working with you, including your VCSE host, to deliver your project. Describe their role and how they will help you ensure your project is successful. Please also state if their involvement is confirmed or expected.</a:t>
            </a:r>
            <a:endParaRPr lang="en-GB" sz="2400" u="none" strike="noStrike" dirty="0">
              <a:effectLst/>
              <a:latin typeface="Arial" panose="020B0604020202020204" pitchFamily="34" charset="0"/>
              <a:ea typeface="Arial" panose="020B0604020202020204" pitchFamily="34" charset="0"/>
              <a:cs typeface="Arial" panose="020B0604020202020204" pitchFamily="34" charset="0"/>
            </a:endParaRPr>
          </a:p>
          <a:p>
            <a:pPr marL="0" indent="0">
              <a:buNone/>
            </a:pPr>
            <a:endParaRPr lang="en-US" dirty="0"/>
          </a:p>
        </p:txBody>
      </p:sp>
      <p:sp>
        <p:nvSpPr>
          <p:cNvPr id="4" name="Title 1">
            <a:extLst>
              <a:ext uri="{FF2B5EF4-FFF2-40B4-BE49-F238E27FC236}">
                <a16:creationId xmlns:a16="http://schemas.microsoft.com/office/drawing/2014/main" id="{547E646D-1D11-7CDF-6854-850314A903C7}"/>
              </a:ext>
            </a:extLst>
          </p:cNvPr>
          <p:cNvSpPr>
            <a:spLocks noGrp="1"/>
          </p:cNvSpPr>
          <p:nvPr>
            <p:ph type="title"/>
          </p:nvPr>
        </p:nvSpPr>
        <p:spPr/>
        <p:txBody>
          <a:bodyPr>
            <a:normAutofit/>
          </a:bodyPr>
          <a:lstStyle/>
          <a:p>
            <a:pPr algn="ctr"/>
            <a:r>
              <a:rPr lang="en-US" sz="4000" dirty="0">
                <a:latin typeface="Bahnschrift" panose="020F0502020204030204" pitchFamily="34" charset="0"/>
              </a:rPr>
              <a:t>Mental Health </a:t>
            </a:r>
            <a:br>
              <a:rPr lang="en-US" sz="4000" dirty="0">
                <a:latin typeface="Bahnschrift" panose="020F0502020204030204" pitchFamily="34" charset="0"/>
              </a:rPr>
            </a:br>
            <a:r>
              <a:rPr lang="en-US" sz="4000" dirty="0">
                <a:latin typeface="Bahnschrift" panose="020F0502020204030204" pitchFamily="34" charset="0"/>
              </a:rPr>
              <a:t>Research Engagement Network Project</a:t>
            </a:r>
            <a:endParaRPr lang="en-US" sz="4000" dirty="0"/>
          </a:p>
        </p:txBody>
      </p:sp>
      <p:sp>
        <p:nvSpPr>
          <p:cNvPr id="5" name="Slide Number Placeholder 4">
            <a:extLst>
              <a:ext uri="{FF2B5EF4-FFF2-40B4-BE49-F238E27FC236}">
                <a16:creationId xmlns:a16="http://schemas.microsoft.com/office/drawing/2014/main" id="{D539E876-0B67-1A24-38A6-6210812A2856}"/>
              </a:ext>
            </a:extLst>
          </p:cNvPr>
          <p:cNvSpPr>
            <a:spLocks noGrp="1"/>
          </p:cNvSpPr>
          <p:nvPr>
            <p:ph type="sldNum" sz="quarter" idx="12"/>
          </p:nvPr>
        </p:nvSpPr>
        <p:spPr/>
        <p:txBody>
          <a:bodyPr/>
          <a:lstStyle/>
          <a:p>
            <a:fld id="{104B3E9E-CDCA-9349-9C5A-080C5680BB5D}" type="slidenum">
              <a:rPr lang="en-US" smtClean="0"/>
              <a:t>13</a:t>
            </a:fld>
            <a:endParaRPr lang="en-US"/>
          </a:p>
        </p:txBody>
      </p:sp>
      <p:pic>
        <p:nvPicPr>
          <p:cNvPr id="6" name="Picture 4">
            <a:extLst>
              <a:ext uri="{FF2B5EF4-FFF2-40B4-BE49-F238E27FC236}">
                <a16:creationId xmlns:a16="http://schemas.microsoft.com/office/drawing/2014/main" id="{37DF4D85-F267-FCDE-DB33-173D4D3B71D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253728" y="5377077"/>
            <a:ext cx="2656664" cy="1115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19725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B007F89-A132-9961-040E-7CEE24E68801}"/>
              </a:ext>
            </a:extLst>
          </p:cNvPr>
          <p:cNvSpPr>
            <a:spLocks noGrp="1"/>
          </p:cNvSpPr>
          <p:nvPr>
            <p:ph idx="1"/>
          </p:nvPr>
        </p:nvSpPr>
        <p:spPr/>
        <p:txBody>
          <a:bodyPr/>
          <a:lstStyle/>
          <a:p>
            <a:pPr marL="0" indent="0">
              <a:buNone/>
            </a:pPr>
            <a:endParaRPr lang="en-GB" sz="1800" dirty="0">
              <a:effectLst/>
              <a:latin typeface="Aptos" panose="020B0004020202020204" pitchFamily="34" charset="0"/>
              <a:ea typeface="Arial" panose="020B0604020202020204" pitchFamily="34" charset="0"/>
            </a:endParaRPr>
          </a:p>
          <a:p>
            <a:pPr marL="0" indent="0">
              <a:buNone/>
            </a:pPr>
            <a:r>
              <a:rPr lang="en-GB" sz="2400" dirty="0">
                <a:effectLst/>
                <a:latin typeface="Aptos" panose="020B0004020202020204" pitchFamily="34" charset="0"/>
                <a:ea typeface="Arial" panose="020B0604020202020204" pitchFamily="34" charset="0"/>
              </a:rPr>
              <a:t>£ 7,000 is available to apply for the delivery of a project. Successful EOI </a:t>
            </a:r>
            <a:r>
              <a:rPr lang="en-GB" sz="2400" dirty="0">
                <a:latin typeface="Aptos" panose="020B0004020202020204" pitchFamily="34" charset="0"/>
                <a:ea typeface="Arial" panose="020B0604020202020204" pitchFamily="34" charset="0"/>
              </a:rPr>
              <a:t>will receive funding </a:t>
            </a:r>
            <a:r>
              <a:rPr lang="en-GB" sz="2400" dirty="0">
                <a:effectLst/>
                <a:latin typeface="Aptos" panose="020B0004020202020204" pitchFamily="34" charset="0"/>
                <a:ea typeface="Arial" panose="020B0604020202020204" pitchFamily="34" charset="0"/>
              </a:rPr>
              <a:t>in two instalments as follows.</a:t>
            </a:r>
            <a:endParaRPr lang="en-GB" sz="2400" dirty="0">
              <a:effectLst/>
              <a:latin typeface="Arial" panose="020B0604020202020204" pitchFamily="34" charset="0"/>
              <a:ea typeface="Arial" panose="020B0604020202020204" pitchFamily="34" charset="0"/>
            </a:endParaRPr>
          </a:p>
          <a:p>
            <a:pPr marL="0" indent="0">
              <a:buNone/>
            </a:pPr>
            <a:r>
              <a:rPr lang="en-GB" sz="2400" dirty="0">
                <a:effectLst/>
                <a:latin typeface="Aptos" panose="020B0004020202020204" pitchFamily="34" charset="0"/>
                <a:ea typeface="Arial" panose="020B0604020202020204" pitchFamily="34" charset="0"/>
              </a:rPr>
              <a:t> </a:t>
            </a:r>
            <a:endParaRPr lang="en-GB" sz="2400" dirty="0">
              <a:effectLst/>
              <a:latin typeface="Arial" panose="020B0604020202020204" pitchFamily="34" charset="0"/>
              <a:ea typeface="Arial" panose="020B0604020202020204" pitchFamily="34" charset="0"/>
            </a:endParaRPr>
          </a:p>
          <a:p>
            <a:r>
              <a:rPr lang="en-GB" sz="2400" b="1" dirty="0">
                <a:effectLst/>
                <a:latin typeface="Aptos" panose="020B0004020202020204" pitchFamily="34" charset="0"/>
                <a:ea typeface="Arial" panose="020B0604020202020204" pitchFamily="34" charset="0"/>
              </a:rPr>
              <a:t>Stage One</a:t>
            </a:r>
            <a:r>
              <a:rPr lang="en-GB" sz="2400" dirty="0">
                <a:effectLst/>
                <a:latin typeface="Aptos" panose="020B0004020202020204" pitchFamily="34" charset="0"/>
                <a:ea typeface="Arial" panose="020B0604020202020204" pitchFamily="34" charset="0"/>
              </a:rPr>
              <a:t>: Each successful EOI will receive £1,000. With this funding, the community researcher, with support from their host VCSE, will produce a further document and budget that describes their project in more detail. </a:t>
            </a:r>
          </a:p>
          <a:p>
            <a:r>
              <a:rPr lang="en-GB" sz="2400" dirty="0">
                <a:effectLst/>
                <a:latin typeface="Aptos" panose="020B0004020202020204" pitchFamily="34" charset="0"/>
                <a:ea typeface="Arial" panose="020B0604020202020204" pitchFamily="34" charset="0"/>
              </a:rPr>
              <a:t>This will include determining and confirming the extent and nature of support from the VCSE organisation, partnering researchers from the Applied Research Collaboration, and personnel.</a:t>
            </a:r>
            <a:endParaRPr lang="en-GB" sz="2400" dirty="0">
              <a:effectLst/>
              <a:latin typeface="Arial" panose="020B0604020202020204" pitchFamily="34" charset="0"/>
              <a:ea typeface="Arial" panose="020B0604020202020204" pitchFamily="34" charset="0"/>
            </a:endParaRPr>
          </a:p>
          <a:p>
            <a:endParaRPr lang="en-US" dirty="0"/>
          </a:p>
        </p:txBody>
      </p:sp>
      <p:sp>
        <p:nvSpPr>
          <p:cNvPr id="4" name="Title 1">
            <a:extLst>
              <a:ext uri="{FF2B5EF4-FFF2-40B4-BE49-F238E27FC236}">
                <a16:creationId xmlns:a16="http://schemas.microsoft.com/office/drawing/2014/main" id="{D8DCD010-8B62-4C0F-8A3D-F164DF0584AA}"/>
              </a:ext>
            </a:extLst>
          </p:cNvPr>
          <p:cNvSpPr>
            <a:spLocks noGrp="1"/>
          </p:cNvSpPr>
          <p:nvPr>
            <p:ph type="title"/>
          </p:nvPr>
        </p:nvSpPr>
        <p:spPr/>
        <p:txBody>
          <a:bodyPr>
            <a:normAutofit/>
          </a:bodyPr>
          <a:lstStyle/>
          <a:p>
            <a:pPr algn="ctr"/>
            <a:r>
              <a:rPr lang="en-US" sz="4000" dirty="0">
                <a:latin typeface="Bahnschrift" panose="020F0502020204030204" pitchFamily="34" charset="0"/>
              </a:rPr>
              <a:t>Mental Health </a:t>
            </a:r>
            <a:br>
              <a:rPr lang="en-US" sz="4000" dirty="0">
                <a:latin typeface="Bahnschrift" panose="020F0502020204030204" pitchFamily="34" charset="0"/>
              </a:rPr>
            </a:br>
            <a:r>
              <a:rPr lang="en-US" sz="4000" dirty="0">
                <a:latin typeface="Bahnschrift" panose="020F0502020204030204" pitchFamily="34" charset="0"/>
              </a:rPr>
              <a:t>Research Engagement Network Project</a:t>
            </a:r>
            <a:endParaRPr lang="en-US" sz="4000" dirty="0"/>
          </a:p>
        </p:txBody>
      </p:sp>
      <p:sp>
        <p:nvSpPr>
          <p:cNvPr id="5" name="Slide Number Placeholder 4">
            <a:extLst>
              <a:ext uri="{FF2B5EF4-FFF2-40B4-BE49-F238E27FC236}">
                <a16:creationId xmlns:a16="http://schemas.microsoft.com/office/drawing/2014/main" id="{403E9D4C-E0DD-A484-9C33-7618C157851D}"/>
              </a:ext>
            </a:extLst>
          </p:cNvPr>
          <p:cNvSpPr>
            <a:spLocks noGrp="1"/>
          </p:cNvSpPr>
          <p:nvPr>
            <p:ph type="sldNum" sz="quarter" idx="12"/>
          </p:nvPr>
        </p:nvSpPr>
        <p:spPr/>
        <p:txBody>
          <a:bodyPr/>
          <a:lstStyle/>
          <a:p>
            <a:fld id="{104B3E9E-CDCA-9349-9C5A-080C5680BB5D}" type="slidenum">
              <a:rPr lang="en-US" smtClean="0"/>
              <a:t>14</a:t>
            </a:fld>
            <a:endParaRPr lang="en-US"/>
          </a:p>
        </p:txBody>
      </p:sp>
    </p:spTree>
    <p:extLst>
      <p:ext uri="{BB962C8B-B14F-4D97-AF65-F5344CB8AC3E}">
        <p14:creationId xmlns:p14="http://schemas.microsoft.com/office/powerpoint/2010/main" val="26256516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505673-D8CE-B20D-95AA-52F9DB58F7C8}"/>
              </a:ext>
            </a:extLst>
          </p:cNvPr>
          <p:cNvSpPr>
            <a:spLocks noGrp="1"/>
          </p:cNvSpPr>
          <p:nvPr>
            <p:ph idx="1"/>
          </p:nvPr>
        </p:nvSpPr>
        <p:spPr/>
        <p:txBody>
          <a:bodyPr/>
          <a:lstStyle/>
          <a:p>
            <a:endParaRPr lang="en-US" dirty="0"/>
          </a:p>
          <a:p>
            <a:pPr marL="0" indent="0">
              <a:buNone/>
            </a:pPr>
            <a:endParaRPr lang="en-US" sz="2400" dirty="0"/>
          </a:p>
          <a:p>
            <a:r>
              <a:rPr lang="en-GB" sz="2400" b="1" dirty="0">
                <a:effectLst/>
                <a:latin typeface="Aptos" panose="020B0004020202020204" pitchFamily="34" charset="0"/>
                <a:ea typeface="Arial" panose="020B0604020202020204" pitchFamily="34" charset="0"/>
              </a:rPr>
              <a:t>Stage Two:</a:t>
            </a:r>
            <a:r>
              <a:rPr lang="en-GB" sz="2400" dirty="0">
                <a:effectLst/>
                <a:latin typeface="Aptos" panose="020B0004020202020204" pitchFamily="34" charset="0"/>
                <a:ea typeface="Arial" panose="020B0604020202020204" pitchFamily="34" charset="0"/>
              </a:rPr>
              <a:t> Once the Community Researcher and host VCSE have produced the detailed research plan and budget to the satisfaction of the delivery panel, the remaining £6,000 will be released to the community researcher.</a:t>
            </a:r>
            <a:endParaRPr lang="en-GB" sz="2400" dirty="0">
              <a:latin typeface="Arial" panose="020B0604020202020204" pitchFamily="34" charset="0"/>
              <a:ea typeface="Arial" panose="020B0604020202020204" pitchFamily="34" charset="0"/>
            </a:endParaRPr>
          </a:p>
          <a:p>
            <a:endParaRPr lang="en-GB" sz="2400" dirty="0">
              <a:latin typeface="Arial" panose="020B0604020202020204" pitchFamily="34" charset="0"/>
            </a:endParaRPr>
          </a:p>
          <a:p>
            <a:r>
              <a:rPr lang="en-US" sz="2400" dirty="0"/>
              <a:t>Community researchers whose EOI has been successful will design the research project in close collaboration with their VCSE and, where appropriate, others within REN.  </a:t>
            </a:r>
          </a:p>
        </p:txBody>
      </p:sp>
      <p:sp>
        <p:nvSpPr>
          <p:cNvPr id="4" name="Title 1">
            <a:extLst>
              <a:ext uri="{FF2B5EF4-FFF2-40B4-BE49-F238E27FC236}">
                <a16:creationId xmlns:a16="http://schemas.microsoft.com/office/drawing/2014/main" id="{0D8FF9EF-1C1C-AC6E-A709-77632591AE57}"/>
              </a:ext>
            </a:extLst>
          </p:cNvPr>
          <p:cNvSpPr>
            <a:spLocks noGrp="1"/>
          </p:cNvSpPr>
          <p:nvPr>
            <p:ph type="title"/>
          </p:nvPr>
        </p:nvSpPr>
        <p:spPr/>
        <p:txBody>
          <a:bodyPr>
            <a:normAutofit/>
          </a:bodyPr>
          <a:lstStyle/>
          <a:p>
            <a:pPr algn="ctr"/>
            <a:r>
              <a:rPr lang="en-US" sz="4000" dirty="0">
                <a:latin typeface="Bahnschrift" panose="020F0502020204030204" pitchFamily="34" charset="0"/>
              </a:rPr>
              <a:t>Mental Health </a:t>
            </a:r>
            <a:br>
              <a:rPr lang="en-US" sz="4000" dirty="0">
                <a:latin typeface="Bahnschrift" panose="020F0502020204030204" pitchFamily="34" charset="0"/>
              </a:rPr>
            </a:br>
            <a:r>
              <a:rPr lang="en-US" sz="4000" dirty="0">
                <a:latin typeface="Bahnschrift" panose="020F0502020204030204" pitchFamily="34" charset="0"/>
              </a:rPr>
              <a:t>Research Engagement Network Project</a:t>
            </a:r>
            <a:endParaRPr lang="en-US" sz="4000" dirty="0"/>
          </a:p>
        </p:txBody>
      </p:sp>
      <p:sp>
        <p:nvSpPr>
          <p:cNvPr id="6" name="Slide Number Placeholder 5">
            <a:extLst>
              <a:ext uri="{FF2B5EF4-FFF2-40B4-BE49-F238E27FC236}">
                <a16:creationId xmlns:a16="http://schemas.microsoft.com/office/drawing/2014/main" id="{5B0DF0CC-06F7-7954-DED4-AFE87D6645E8}"/>
              </a:ext>
            </a:extLst>
          </p:cNvPr>
          <p:cNvSpPr>
            <a:spLocks noGrp="1"/>
          </p:cNvSpPr>
          <p:nvPr>
            <p:ph type="sldNum" sz="quarter" idx="12"/>
          </p:nvPr>
        </p:nvSpPr>
        <p:spPr/>
        <p:txBody>
          <a:bodyPr/>
          <a:lstStyle/>
          <a:p>
            <a:fld id="{104B3E9E-CDCA-9349-9C5A-080C5680BB5D}" type="slidenum">
              <a:rPr lang="en-US" smtClean="0"/>
              <a:t>15</a:t>
            </a:fld>
            <a:endParaRPr lang="en-US"/>
          </a:p>
        </p:txBody>
      </p:sp>
      <p:pic>
        <p:nvPicPr>
          <p:cNvPr id="7" name="Picture 4">
            <a:extLst>
              <a:ext uri="{FF2B5EF4-FFF2-40B4-BE49-F238E27FC236}">
                <a16:creationId xmlns:a16="http://schemas.microsoft.com/office/drawing/2014/main" id="{AA4B2302-8C8E-CFB6-B7B0-EC620B33097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253728" y="5377077"/>
            <a:ext cx="2656664" cy="1115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41998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A1A042-0A7D-D256-A5EB-9DD851EFF02B}"/>
              </a:ext>
            </a:extLst>
          </p:cNvPr>
          <p:cNvSpPr>
            <a:spLocks noGrp="1"/>
          </p:cNvSpPr>
          <p:nvPr>
            <p:ph idx="1"/>
          </p:nvPr>
        </p:nvSpPr>
        <p:spPr>
          <a:xfrm>
            <a:off x="862584" y="1690688"/>
            <a:ext cx="10515600" cy="4351338"/>
          </a:xfrm>
        </p:spPr>
        <p:txBody>
          <a:bodyPr/>
          <a:lstStyle/>
          <a:p>
            <a:pPr marL="0" indent="0">
              <a:buNone/>
            </a:pPr>
            <a:r>
              <a:rPr lang="en-US" dirty="0"/>
              <a:t>Selection process</a:t>
            </a:r>
          </a:p>
          <a:p>
            <a:pPr marL="0" indent="0">
              <a:buNone/>
            </a:pPr>
            <a:endParaRPr lang="en-US" sz="1800" dirty="0">
              <a:effectLst/>
              <a:latin typeface="Aptos" panose="020B0004020202020204" pitchFamily="34" charset="0"/>
              <a:ea typeface="Arial" panose="020B0604020202020204" pitchFamily="34" charset="0"/>
            </a:endParaRPr>
          </a:p>
          <a:p>
            <a:pPr marL="0" indent="0">
              <a:buNone/>
            </a:pPr>
            <a:r>
              <a:rPr lang="en-GB" sz="1800" dirty="0">
                <a:effectLst/>
                <a:latin typeface="Aptos" panose="020B0004020202020204" pitchFamily="34" charset="0"/>
                <a:ea typeface="Arial" panose="020B0604020202020204" pitchFamily="34" charset="0"/>
              </a:rPr>
              <a:t>EOIs will be reviewed by a selection panel representing the following.</a:t>
            </a:r>
            <a:endParaRPr lang="en-GB" sz="1800" dirty="0">
              <a:effectLst/>
              <a:latin typeface="Arial" panose="020B0604020202020204" pitchFamily="34" charset="0"/>
              <a:ea typeface="Arial" panose="020B0604020202020204" pitchFamily="34" charset="0"/>
            </a:endParaRPr>
          </a:p>
          <a:p>
            <a:pPr marL="342900" lvl="0" indent="-342900">
              <a:buFont typeface="+mj-lt"/>
              <a:buAutoNum type="arabicPeriod"/>
            </a:pPr>
            <a:r>
              <a:rPr lang="en-GB" sz="1800" dirty="0">
                <a:effectLst/>
                <a:latin typeface="Aptos" panose="020B0004020202020204" pitchFamily="34" charset="0"/>
                <a:ea typeface="Arial" panose="020B0604020202020204" pitchFamily="34" charset="0"/>
              </a:rPr>
              <a:t>Community Researcher - to be confirmed (not applying for funding)</a:t>
            </a:r>
            <a:endParaRPr lang="en-GB" sz="1800" dirty="0">
              <a:effectLst/>
              <a:latin typeface="Arial" panose="020B0604020202020204" pitchFamily="34" charset="0"/>
              <a:ea typeface="Arial" panose="020B0604020202020204" pitchFamily="34" charset="0"/>
            </a:endParaRPr>
          </a:p>
          <a:p>
            <a:pPr marL="342900" lvl="0" indent="-342900">
              <a:buFont typeface="+mj-lt"/>
              <a:buAutoNum type="arabicPeriod"/>
            </a:pPr>
            <a:r>
              <a:rPr lang="en-GB" sz="1800" dirty="0">
                <a:effectLst/>
                <a:latin typeface="Aptos" panose="020B0004020202020204" pitchFamily="34" charset="0"/>
                <a:ea typeface="Arial" panose="020B0604020202020204" pitchFamily="34" charset="0"/>
              </a:rPr>
              <a:t>VCSE representative – to be confirmed (not applying for funding)</a:t>
            </a:r>
            <a:endParaRPr lang="en-GB" sz="1800" dirty="0">
              <a:effectLst/>
              <a:latin typeface="Arial" panose="020B0604020202020204" pitchFamily="34" charset="0"/>
              <a:ea typeface="Arial" panose="020B0604020202020204" pitchFamily="34" charset="0"/>
            </a:endParaRPr>
          </a:p>
          <a:p>
            <a:pPr marL="342900" lvl="0" indent="-342900">
              <a:buFont typeface="+mj-lt"/>
              <a:buAutoNum type="arabicPeriod"/>
            </a:pPr>
            <a:r>
              <a:rPr lang="en-GB" sz="1800" dirty="0">
                <a:solidFill>
                  <a:srgbClr val="0000FF"/>
                </a:solidFill>
                <a:effectLst/>
                <a:latin typeface="Arial" panose="020B0604020202020204" pitchFamily="34" charset="0"/>
                <a:ea typeface="Arial" panose="020B0604020202020204" pitchFamily="34" charset="0"/>
                <a:hlinkClick r:id="rId2"/>
              </a:rPr>
              <a:t>HRP PCIE - BSMS</a:t>
            </a:r>
            <a:endParaRPr lang="en-GB" sz="1800" dirty="0">
              <a:effectLst/>
              <a:latin typeface="Arial" panose="020B0604020202020204" pitchFamily="34" charset="0"/>
              <a:ea typeface="Arial" panose="020B0604020202020204" pitchFamily="34" charset="0"/>
            </a:endParaRPr>
          </a:p>
          <a:p>
            <a:pPr marL="342900" lvl="0" indent="-342900">
              <a:buFont typeface="+mj-lt"/>
              <a:buAutoNum type="arabicPeriod"/>
            </a:pPr>
            <a:r>
              <a:rPr lang="en-GB" sz="1800" dirty="0">
                <a:solidFill>
                  <a:srgbClr val="0000FF"/>
                </a:solidFill>
                <a:effectLst/>
                <a:latin typeface="Arial" panose="020B0604020202020204" pitchFamily="34" charset="0"/>
                <a:ea typeface="Arial" panose="020B0604020202020204" pitchFamily="34" charset="0"/>
                <a:hlinkClick r:id="rId3"/>
              </a:rPr>
              <a:t>Brighton and Sussex Health Research Partnership - BSMS</a:t>
            </a:r>
            <a:endParaRPr lang="en-GB" sz="1800" dirty="0">
              <a:effectLst/>
              <a:latin typeface="Arial" panose="020B0604020202020204" pitchFamily="34" charset="0"/>
              <a:ea typeface="Arial" panose="020B0604020202020204" pitchFamily="34" charset="0"/>
            </a:endParaRPr>
          </a:p>
          <a:p>
            <a:pPr marL="342900" lvl="0" indent="-342900">
              <a:buFont typeface="+mj-lt"/>
              <a:buAutoNum type="arabicPeriod"/>
            </a:pPr>
            <a:r>
              <a:rPr lang="en-GB" sz="1800" dirty="0">
                <a:solidFill>
                  <a:srgbClr val="0000FF"/>
                </a:solidFill>
                <a:effectLst/>
                <a:latin typeface="Arial" panose="020B0604020202020204" pitchFamily="34" charset="0"/>
                <a:ea typeface="Arial" panose="020B0604020202020204" pitchFamily="34" charset="0"/>
                <a:hlinkClick r:id="rId4"/>
              </a:rPr>
              <a:t>Research Delivery Network | NIHR</a:t>
            </a:r>
            <a:endParaRPr lang="en-GB" sz="1800" dirty="0">
              <a:effectLst/>
              <a:latin typeface="Arial" panose="020B0604020202020204" pitchFamily="34" charset="0"/>
              <a:ea typeface="Arial" panose="020B0604020202020204" pitchFamily="34" charset="0"/>
            </a:endParaRPr>
          </a:p>
          <a:p>
            <a:pPr marL="342900" lvl="0" indent="-342900">
              <a:buFont typeface="+mj-lt"/>
              <a:buAutoNum type="arabicPeriod"/>
            </a:pPr>
            <a:r>
              <a:rPr lang="en-GB" sz="1800" dirty="0">
                <a:solidFill>
                  <a:srgbClr val="0000FF"/>
                </a:solidFill>
                <a:effectLst/>
                <a:latin typeface="Arial" panose="020B0604020202020204" pitchFamily="34" charset="0"/>
                <a:ea typeface="Arial" panose="020B0604020202020204" pitchFamily="34" charset="0"/>
                <a:hlinkClick r:id="rId5"/>
              </a:rPr>
              <a:t>Research themes: Sussex Partnership NHS Foundation Trust</a:t>
            </a:r>
            <a:endParaRPr lang="en-GB" sz="1800" dirty="0">
              <a:effectLst/>
              <a:latin typeface="Arial" panose="020B0604020202020204" pitchFamily="34" charset="0"/>
              <a:ea typeface="Arial" panose="020B0604020202020204" pitchFamily="34" charset="0"/>
            </a:endParaRPr>
          </a:p>
          <a:p>
            <a:pPr marL="0" indent="0">
              <a:buNone/>
            </a:pPr>
            <a:endParaRPr lang="en-US" dirty="0"/>
          </a:p>
        </p:txBody>
      </p:sp>
      <p:sp>
        <p:nvSpPr>
          <p:cNvPr id="4" name="Title 1">
            <a:extLst>
              <a:ext uri="{FF2B5EF4-FFF2-40B4-BE49-F238E27FC236}">
                <a16:creationId xmlns:a16="http://schemas.microsoft.com/office/drawing/2014/main" id="{7DBF111E-F59E-69AD-4D4F-42C3EABF31E5}"/>
              </a:ext>
            </a:extLst>
          </p:cNvPr>
          <p:cNvSpPr>
            <a:spLocks noGrp="1"/>
          </p:cNvSpPr>
          <p:nvPr>
            <p:ph type="title"/>
          </p:nvPr>
        </p:nvSpPr>
        <p:spPr/>
        <p:txBody>
          <a:bodyPr>
            <a:normAutofit/>
          </a:bodyPr>
          <a:lstStyle/>
          <a:p>
            <a:pPr algn="ctr"/>
            <a:r>
              <a:rPr lang="en-US" sz="4000" dirty="0">
                <a:latin typeface="Bahnschrift" panose="020F0502020204030204" pitchFamily="34" charset="0"/>
              </a:rPr>
              <a:t>Mental Health </a:t>
            </a:r>
            <a:br>
              <a:rPr lang="en-US" sz="4000" dirty="0">
                <a:latin typeface="Bahnschrift" panose="020F0502020204030204" pitchFamily="34" charset="0"/>
              </a:rPr>
            </a:br>
            <a:r>
              <a:rPr lang="en-US" sz="4000" dirty="0">
                <a:latin typeface="Bahnschrift" panose="020F0502020204030204" pitchFamily="34" charset="0"/>
              </a:rPr>
              <a:t>Research Engagement Network Project</a:t>
            </a:r>
            <a:endParaRPr lang="en-US" sz="4000" dirty="0"/>
          </a:p>
        </p:txBody>
      </p:sp>
      <p:sp>
        <p:nvSpPr>
          <p:cNvPr id="5" name="Slide Number Placeholder 4">
            <a:extLst>
              <a:ext uri="{FF2B5EF4-FFF2-40B4-BE49-F238E27FC236}">
                <a16:creationId xmlns:a16="http://schemas.microsoft.com/office/drawing/2014/main" id="{59B6F88A-7A1C-AC58-C7E4-96BC86E08284}"/>
              </a:ext>
            </a:extLst>
          </p:cNvPr>
          <p:cNvSpPr>
            <a:spLocks noGrp="1"/>
          </p:cNvSpPr>
          <p:nvPr>
            <p:ph type="sldNum" sz="quarter" idx="12"/>
          </p:nvPr>
        </p:nvSpPr>
        <p:spPr/>
        <p:txBody>
          <a:bodyPr/>
          <a:lstStyle/>
          <a:p>
            <a:fld id="{104B3E9E-CDCA-9349-9C5A-080C5680BB5D}" type="slidenum">
              <a:rPr lang="en-US" smtClean="0"/>
              <a:t>16</a:t>
            </a:fld>
            <a:endParaRPr lang="en-US"/>
          </a:p>
        </p:txBody>
      </p:sp>
      <p:pic>
        <p:nvPicPr>
          <p:cNvPr id="6" name="Picture 4">
            <a:extLst>
              <a:ext uri="{FF2B5EF4-FFF2-40B4-BE49-F238E27FC236}">
                <a16:creationId xmlns:a16="http://schemas.microsoft.com/office/drawing/2014/main" id="{BDD07BFE-CCCA-5A8B-DE04-7228892C1E6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9253728" y="5377077"/>
            <a:ext cx="2656664" cy="1115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01408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8E0950-5F72-6DDB-1C8A-1F3591B512EE}"/>
              </a:ext>
            </a:extLst>
          </p:cNvPr>
          <p:cNvSpPr>
            <a:spLocks noGrp="1"/>
          </p:cNvSpPr>
          <p:nvPr>
            <p:ph idx="1"/>
          </p:nvPr>
        </p:nvSpPr>
        <p:spPr>
          <a:xfrm>
            <a:off x="838200" y="1690688"/>
            <a:ext cx="10515600" cy="4667250"/>
          </a:xfrm>
        </p:spPr>
        <p:txBody>
          <a:bodyPr>
            <a:normAutofit fontScale="92500" lnSpcReduction="10000"/>
          </a:bodyPr>
          <a:lstStyle/>
          <a:p>
            <a:pPr marL="0" indent="0">
              <a:buNone/>
            </a:pPr>
            <a:endParaRPr lang="en-GB" sz="2600" dirty="0">
              <a:effectLst/>
              <a:latin typeface="Aptos" panose="020B0004020202020204" pitchFamily="34" charset="0"/>
              <a:ea typeface="Arial" panose="020B0604020202020204" pitchFamily="34" charset="0"/>
            </a:endParaRPr>
          </a:p>
          <a:p>
            <a:pPr marL="0" indent="0">
              <a:buNone/>
            </a:pPr>
            <a:r>
              <a:rPr lang="en-GB" sz="2600" dirty="0">
                <a:effectLst/>
                <a:latin typeface="Aptos" panose="020B0004020202020204" pitchFamily="34" charset="0"/>
                <a:ea typeface="Arial" panose="020B0604020202020204" pitchFamily="34" charset="0"/>
              </a:rPr>
              <a:t>The assessment of EOIs will be based on the following criteria:</a:t>
            </a:r>
            <a:endParaRPr lang="en-GB" sz="2600" dirty="0">
              <a:effectLst/>
              <a:latin typeface="Arial" panose="020B0604020202020204" pitchFamily="34" charset="0"/>
              <a:ea typeface="Arial" panose="020B0604020202020204" pitchFamily="34" charset="0"/>
            </a:endParaRPr>
          </a:p>
          <a:p>
            <a:pPr marL="342900" lvl="0" indent="-342900" fontAlgn="base">
              <a:buClr>
                <a:srgbClr val="000000"/>
              </a:buClr>
              <a:buSzPts val="1100"/>
              <a:buFont typeface="Arial" panose="020B0604020202020204" pitchFamily="34" charset="0"/>
              <a:buChar char="●"/>
            </a:pPr>
            <a:r>
              <a:rPr lang="en-GB" sz="2600" u="none" strike="noStrike" dirty="0">
                <a:effectLst/>
                <a:latin typeface="Aptos" panose="020B0004020202020204" pitchFamily="34" charset="0"/>
                <a:ea typeface="Arial" panose="020B0604020202020204" pitchFamily="34" charset="0"/>
                <a:cs typeface="Arial" panose="020B0604020202020204" pitchFamily="34" charset="0"/>
              </a:rPr>
              <a:t>Alignment with the project goals and objectives.</a:t>
            </a:r>
            <a:endParaRPr lang="en-GB" sz="2600" u="none" strike="noStrike" dirty="0">
              <a:effectLst/>
              <a:latin typeface="Arial" panose="020B0604020202020204" pitchFamily="34" charset="0"/>
              <a:ea typeface="Arial" panose="020B0604020202020204" pitchFamily="34" charset="0"/>
              <a:cs typeface="Arial" panose="020B0604020202020204" pitchFamily="34" charset="0"/>
            </a:endParaRPr>
          </a:p>
          <a:p>
            <a:pPr marL="342900" lvl="0" indent="-342900" fontAlgn="base">
              <a:buClr>
                <a:srgbClr val="000000"/>
              </a:buClr>
              <a:buSzPts val="1100"/>
              <a:buFont typeface="Arial" panose="020B0604020202020204" pitchFamily="34" charset="0"/>
              <a:buChar char="●"/>
            </a:pPr>
            <a:r>
              <a:rPr lang="en-GB" sz="2600" u="none" strike="noStrike" dirty="0">
                <a:effectLst/>
                <a:latin typeface="Aptos" panose="020B0004020202020204" pitchFamily="34" charset="0"/>
                <a:ea typeface="Arial" panose="020B0604020202020204" pitchFamily="34" charset="0"/>
                <a:cs typeface="Arial" panose="020B0604020202020204" pitchFamily="34" charset="0"/>
              </a:rPr>
              <a:t>Realistic ambition of the project.</a:t>
            </a:r>
            <a:endParaRPr lang="en-GB" sz="2600" u="none" strike="noStrike" dirty="0">
              <a:effectLst/>
              <a:latin typeface="Arial" panose="020B0604020202020204" pitchFamily="34" charset="0"/>
              <a:ea typeface="Arial" panose="020B0604020202020204" pitchFamily="34" charset="0"/>
              <a:cs typeface="Arial" panose="020B0604020202020204" pitchFamily="34" charset="0"/>
            </a:endParaRPr>
          </a:p>
          <a:p>
            <a:pPr marL="342900" lvl="0" indent="-342900" fontAlgn="base">
              <a:buClr>
                <a:srgbClr val="000000"/>
              </a:buClr>
              <a:buSzPts val="1100"/>
              <a:buFont typeface="Arial" panose="020B0604020202020204" pitchFamily="34" charset="0"/>
              <a:buChar char="●"/>
            </a:pPr>
            <a:r>
              <a:rPr lang="en-GB" sz="2600" u="none" strike="noStrike" dirty="0">
                <a:effectLst/>
                <a:latin typeface="Aptos" panose="020B0004020202020204" pitchFamily="34" charset="0"/>
                <a:ea typeface="Arial" panose="020B0604020202020204" pitchFamily="34" charset="0"/>
                <a:cs typeface="Arial" panose="020B0604020202020204" pitchFamily="34" charset="0"/>
              </a:rPr>
              <a:t>Feasibility and clarity of the proposed project.</a:t>
            </a:r>
            <a:endParaRPr lang="en-GB" sz="2600" u="none" strike="noStrike" dirty="0">
              <a:effectLst/>
              <a:latin typeface="Arial" panose="020B0604020202020204" pitchFamily="34" charset="0"/>
              <a:ea typeface="Arial" panose="020B0604020202020204" pitchFamily="34" charset="0"/>
              <a:cs typeface="Arial" panose="020B0604020202020204" pitchFamily="34" charset="0"/>
            </a:endParaRPr>
          </a:p>
          <a:p>
            <a:pPr marL="342900" lvl="0" indent="-342900" fontAlgn="base">
              <a:buClr>
                <a:srgbClr val="000000"/>
              </a:buClr>
              <a:buSzPts val="1100"/>
              <a:buFont typeface="Arial" panose="020B0604020202020204" pitchFamily="34" charset="0"/>
              <a:buChar char="●"/>
            </a:pPr>
            <a:r>
              <a:rPr lang="en-GB" sz="2600" u="none" strike="noStrike" dirty="0">
                <a:effectLst/>
                <a:latin typeface="Aptos" panose="020B0004020202020204" pitchFamily="34" charset="0"/>
                <a:ea typeface="Arial" panose="020B0604020202020204" pitchFamily="34" charset="0"/>
                <a:cs typeface="Arial" panose="020B0604020202020204" pitchFamily="34" charset="0"/>
              </a:rPr>
              <a:t>Applicant's skills and experience.</a:t>
            </a:r>
            <a:endParaRPr lang="en-GB" sz="2600" u="none" strike="noStrike" dirty="0">
              <a:effectLst/>
              <a:latin typeface="Arial" panose="020B0604020202020204" pitchFamily="34" charset="0"/>
              <a:ea typeface="Arial" panose="020B0604020202020204" pitchFamily="34" charset="0"/>
              <a:cs typeface="Arial" panose="020B0604020202020204" pitchFamily="34" charset="0"/>
            </a:endParaRPr>
          </a:p>
          <a:p>
            <a:pPr marL="0" indent="0">
              <a:buNone/>
            </a:pPr>
            <a:endParaRPr lang="en-GB" sz="2600" dirty="0">
              <a:effectLst/>
              <a:latin typeface="Arial" panose="020B0604020202020204" pitchFamily="34" charset="0"/>
              <a:ea typeface="Arial" panose="020B0604020202020204" pitchFamily="34" charset="0"/>
            </a:endParaRPr>
          </a:p>
          <a:p>
            <a:pPr marL="0" indent="0">
              <a:buNone/>
            </a:pPr>
            <a:r>
              <a:rPr lang="en-GB" sz="2600" dirty="0">
                <a:latin typeface="Arial" panose="020B0604020202020204" pitchFamily="34" charset="0"/>
                <a:ea typeface="Arial" panose="020B0604020202020204" pitchFamily="34" charset="0"/>
              </a:rPr>
              <a:t>Funding is available for </a:t>
            </a:r>
            <a:r>
              <a:rPr lang="en-GB" sz="2600" b="1" dirty="0">
                <a:latin typeface="Arial" panose="020B0604020202020204" pitchFamily="34" charset="0"/>
                <a:ea typeface="Arial" panose="020B0604020202020204" pitchFamily="34" charset="0"/>
              </a:rPr>
              <a:t>five projects only </a:t>
            </a:r>
            <a:r>
              <a:rPr lang="en-GB" sz="2600" dirty="0">
                <a:latin typeface="Arial" panose="020B0604020202020204" pitchFamily="34" charset="0"/>
                <a:ea typeface="Arial" panose="020B0604020202020204" pitchFamily="34" charset="0"/>
              </a:rPr>
              <a:t>- one from each of the five listed target groups. </a:t>
            </a:r>
            <a:endParaRPr lang="en-GB" sz="2600" dirty="0">
              <a:effectLst/>
              <a:latin typeface="Arial" panose="020B0604020202020204" pitchFamily="34" charset="0"/>
              <a:ea typeface="Arial" panose="020B0604020202020204" pitchFamily="34" charset="0"/>
            </a:endParaRPr>
          </a:p>
          <a:p>
            <a:r>
              <a:rPr lang="en-GB" sz="2600" dirty="0">
                <a:effectLst/>
                <a:latin typeface="Aptos" panose="020B0004020202020204" pitchFamily="34" charset="0"/>
                <a:ea typeface="Arial" panose="020B0604020202020204" pitchFamily="34" charset="0"/>
              </a:rPr>
              <a:t>Applicants whose EOI have been accepted will be invited to submit a full proposal.</a:t>
            </a:r>
            <a:endParaRPr lang="en-GB" sz="2600" dirty="0">
              <a:effectLst/>
              <a:latin typeface="Arial" panose="020B0604020202020204" pitchFamily="34" charset="0"/>
              <a:ea typeface="Arial" panose="020B0604020202020204" pitchFamily="34" charset="0"/>
            </a:endParaRPr>
          </a:p>
          <a:p>
            <a:endParaRPr lang="en-GB" sz="2600" dirty="0">
              <a:effectLst/>
              <a:latin typeface="Arial" panose="020B0604020202020204" pitchFamily="34" charset="0"/>
              <a:ea typeface="Arial" panose="020B0604020202020204" pitchFamily="34" charset="0"/>
            </a:endParaRPr>
          </a:p>
          <a:p>
            <a:endParaRPr lang="en-US" dirty="0"/>
          </a:p>
        </p:txBody>
      </p:sp>
      <p:sp>
        <p:nvSpPr>
          <p:cNvPr id="4" name="Title 1">
            <a:extLst>
              <a:ext uri="{FF2B5EF4-FFF2-40B4-BE49-F238E27FC236}">
                <a16:creationId xmlns:a16="http://schemas.microsoft.com/office/drawing/2014/main" id="{B42FA96E-2010-FE57-3FBE-476F6E632432}"/>
              </a:ext>
            </a:extLst>
          </p:cNvPr>
          <p:cNvSpPr>
            <a:spLocks noGrp="1"/>
          </p:cNvSpPr>
          <p:nvPr>
            <p:ph type="title"/>
          </p:nvPr>
        </p:nvSpPr>
        <p:spPr/>
        <p:txBody>
          <a:bodyPr>
            <a:normAutofit/>
          </a:bodyPr>
          <a:lstStyle/>
          <a:p>
            <a:pPr algn="ctr"/>
            <a:r>
              <a:rPr lang="en-US" sz="4000" dirty="0">
                <a:latin typeface="Bahnschrift" panose="020F0502020204030204" pitchFamily="34" charset="0"/>
              </a:rPr>
              <a:t>Mental Health </a:t>
            </a:r>
            <a:br>
              <a:rPr lang="en-US" sz="4000" dirty="0">
                <a:latin typeface="Bahnschrift" panose="020F0502020204030204" pitchFamily="34" charset="0"/>
              </a:rPr>
            </a:br>
            <a:r>
              <a:rPr lang="en-US" sz="4000" dirty="0">
                <a:latin typeface="Bahnschrift" panose="020F0502020204030204" pitchFamily="34" charset="0"/>
              </a:rPr>
              <a:t>Research Engagement Network Project</a:t>
            </a:r>
            <a:endParaRPr lang="en-US" sz="4000" dirty="0"/>
          </a:p>
        </p:txBody>
      </p:sp>
      <p:sp>
        <p:nvSpPr>
          <p:cNvPr id="5" name="Slide Number Placeholder 4">
            <a:extLst>
              <a:ext uri="{FF2B5EF4-FFF2-40B4-BE49-F238E27FC236}">
                <a16:creationId xmlns:a16="http://schemas.microsoft.com/office/drawing/2014/main" id="{05C9680E-C31C-DE90-E326-928A42E6256D}"/>
              </a:ext>
            </a:extLst>
          </p:cNvPr>
          <p:cNvSpPr>
            <a:spLocks noGrp="1"/>
          </p:cNvSpPr>
          <p:nvPr>
            <p:ph type="sldNum" sz="quarter" idx="12"/>
          </p:nvPr>
        </p:nvSpPr>
        <p:spPr/>
        <p:txBody>
          <a:bodyPr/>
          <a:lstStyle/>
          <a:p>
            <a:fld id="{104B3E9E-CDCA-9349-9C5A-080C5680BB5D}" type="slidenum">
              <a:rPr lang="en-US" smtClean="0"/>
              <a:t>17</a:t>
            </a:fld>
            <a:endParaRPr lang="en-US"/>
          </a:p>
        </p:txBody>
      </p:sp>
    </p:spTree>
    <p:extLst>
      <p:ext uri="{BB962C8B-B14F-4D97-AF65-F5344CB8AC3E}">
        <p14:creationId xmlns:p14="http://schemas.microsoft.com/office/powerpoint/2010/main" val="8015923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C8DB5D-AA52-B83D-D224-6DF46AA6AE31}"/>
              </a:ext>
            </a:extLst>
          </p:cNvPr>
          <p:cNvSpPr>
            <a:spLocks noGrp="1"/>
          </p:cNvSpPr>
          <p:nvPr>
            <p:ph idx="1"/>
          </p:nvPr>
        </p:nvSpPr>
        <p:spPr/>
        <p:txBody>
          <a:bodyPr/>
          <a:lstStyle/>
          <a:p>
            <a:endParaRPr lang="en-US" dirty="0"/>
          </a:p>
          <a:p>
            <a:pPr marL="0" indent="0">
              <a:buNone/>
            </a:pPr>
            <a:endParaRPr lang="en-US" sz="2400" dirty="0"/>
          </a:p>
          <a:p>
            <a:r>
              <a:rPr lang="en-GB" sz="2400" dirty="0">
                <a:effectLst/>
                <a:latin typeface="Aptos" panose="020B0004020202020204" pitchFamily="34" charset="0"/>
                <a:ea typeface="Arial" panose="020B0604020202020204" pitchFamily="34" charset="0"/>
              </a:rPr>
              <a:t>Applications must be submitted via email to Terry Adams at </a:t>
            </a:r>
            <a:r>
              <a:rPr lang="en-GB" sz="2400" dirty="0" err="1">
                <a:effectLst/>
                <a:latin typeface="Aptos" panose="020B0004020202020204" pitchFamily="34" charset="0"/>
                <a:ea typeface="Arial" panose="020B0604020202020204" pitchFamily="34" charset="0"/>
              </a:rPr>
              <a:t>terryadams@trustdevcom.org.uk</a:t>
            </a:r>
            <a:r>
              <a:rPr lang="en-GB" sz="2400" dirty="0">
                <a:effectLst/>
                <a:latin typeface="Aptos" panose="020B0004020202020204" pitchFamily="34" charset="0"/>
                <a:ea typeface="Arial" panose="020B0604020202020204" pitchFamily="34" charset="0"/>
              </a:rPr>
              <a:t> and copied (cc’d) to </a:t>
            </a:r>
            <a:r>
              <a:rPr lang="en-GB" sz="2400" u="sng" dirty="0">
                <a:solidFill>
                  <a:srgbClr val="000000"/>
                </a:solidFill>
                <a:effectLst/>
                <a:latin typeface="Aptos" panose="020B0004020202020204" pitchFamily="34" charset="0"/>
                <a:ea typeface="Arial" panose="020B0604020202020204" pitchFamily="34" charset="0"/>
                <a:hlinkClick r:id="rId2"/>
              </a:rPr>
              <a:t>info@trustdevcom.org.uk</a:t>
            </a:r>
            <a:r>
              <a:rPr lang="en-GB" sz="2400" dirty="0">
                <a:effectLst/>
                <a:latin typeface="Aptos" panose="020B0004020202020204" pitchFamily="34" charset="0"/>
                <a:ea typeface="Arial" panose="020B0604020202020204" pitchFamily="34" charset="0"/>
              </a:rPr>
              <a:t> by midnight on </a:t>
            </a:r>
            <a:r>
              <a:rPr lang="en-GB" sz="2400" b="1" dirty="0">
                <a:effectLst/>
                <a:latin typeface="Aptos" panose="020B0004020202020204" pitchFamily="34" charset="0"/>
                <a:ea typeface="Arial" panose="020B0604020202020204" pitchFamily="34" charset="0"/>
              </a:rPr>
              <a:t>Monday, February 10, 2025.</a:t>
            </a:r>
          </a:p>
          <a:p>
            <a:pPr marL="0" indent="0">
              <a:buNone/>
            </a:pPr>
            <a:endParaRPr lang="en-GB" sz="2400" dirty="0">
              <a:effectLst/>
              <a:latin typeface="Arial" panose="020B0604020202020204" pitchFamily="34" charset="0"/>
              <a:ea typeface="Arial" panose="020B0604020202020204" pitchFamily="34" charset="0"/>
            </a:endParaRPr>
          </a:p>
          <a:p>
            <a:r>
              <a:rPr lang="en-GB" sz="2400" dirty="0">
                <a:effectLst/>
                <a:latin typeface="Aptos" panose="020B0004020202020204" pitchFamily="34" charset="0"/>
                <a:ea typeface="Arial" panose="020B0604020202020204" pitchFamily="34" charset="0"/>
              </a:rPr>
              <a:t>Applications for this funding cannot be accepted after this date. </a:t>
            </a:r>
            <a:endParaRPr lang="en-GB" sz="2400" dirty="0">
              <a:effectLst/>
              <a:latin typeface="Arial" panose="020B0604020202020204" pitchFamily="34" charset="0"/>
              <a:ea typeface="Arial" panose="020B0604020202020204" pitchFamily="34" charset="0"/>
            </a:endParaRPr>
          </a:p>
          <a:p>
            <a:endParaRPr lang="en-US" dirty="0"/>
          </a:p>
        </p:txBody>
      </p:sp>
      <p:sp>
        <p:nvSpPr>
          <p:cNvPr id="4" name="Title 1">
            <a:extLst>
              <a:ext uri="{FF2B5EF4-FFF2-40B4-BE49-F238E27FC236}">
                <a16:creationId xmlns:a16="http://schemas.microsoft.com/office/drawing/2014/main" id="{F784CFC5-7C23-A158-F8C4-225F5AC7EB6A}"/>
              </a:ext>
            </a:extLst>
          </p:cNvPr>
          <p:cNvSpPr>
            <a:spLocks noGrp="1"/>
          </p:cNvSpPr>
          <p:nvPr>
            <p:ph type="title"/>
          </p:nvPr>
        </p:nvSpPr>
        <p:spPr/>
        <p:txBody>
          <a:bodyPr>
            <a:normAutofit/>
          </a:bodyPr>
          <a:lstStyle/>
          <a:p>
            <a:pPr algn="ctr"/>
            <a:r>
              <a:rPr lang="en-US" sz="4000" dirty="0">
                <a:latin typeface="Bahnschrift" panose="020F0502020204030204" pitchFamily="34" charset="0"/>
              </a:rPr>
              <a:t>Mental Health </a:t>
            </a:r>
            <a:br>
              <a:rPr lang="en-US" sz="4000" dirty="0">
                <a:latin typeface="Bahnschrift" panose="020F0502020204030204" pitchFamily="34" charset="0"/>
              </a:rPr>
            </a:br>
            <a:r>
              <a:rPr lang="en-US" sz="4000" dirty="0">
                <a:latin typeface="Bahnschrift" panose="020F0502020204030204" pitchFamily="34" charset="0"/>
              </a:rPr>
              <a:t>Research Engagement Network Project</a:t>
            </a:r>
            <a:endParaRPr lang="en-US" sz="4000" dirty="0"/>
          </a:p>
        </p:txBody>
      </p:sp>
      <p:sp>
        <p:nvSpPr>
          <p:cNvPr id="5" name="Slide Number Placeholder 4">
            <a:extLst>
              <a:ext uri="{FF2B5EF4-FFF2-40B4-BE49-F238E27FC236}">
                <a16:creationId xmlns:a16="http://schemas.microsoft.com/office/drawing/2014/main" id="{01E2AC4F-1691-D359-7F47-2B1420E3DF1B}"/>
              </a:ext>
            </a:extLst>
          </p:cNvPr>
          <p:cNvSpPr>
            <a:spLocks noGrp="1"/>
          </p:cNvSpPr>
          <p:nvPr>
            <p:ph type="sldNum" sz="quarter" idx="12"/>
          </p:nvPr>
        </p:nvSpPr>
        <p:spPr/>
        <p:txBody>
          <a:bodyPr/>
          <a:lstStyle/>
          <a:p>
            <a:fld id="{104B3E9E-CDCA-9349-9C5A-080C5680BB5D}" type="slidenum">
              <a:rPr lang="en-US" smtClean="0"/>
              <a:t>18</a:t>
            </a:fld>
            <a:endParaRPr lang="en-US"/>
          </a:p>
        </p:txBody>
      </p:sp>
      <p:pic>
        <p:nvPicPr>
          <p:cNvPr id="6" name="Picture 4">
            <a:extLst>
              <a:ext uri="{FF2B5EF4-FFF2-40B4-BE49-F238E27FC236}">
                <a16:creationId xmlns:a16="http://schemas.microsoft.com/office/drawing/2014/main" id="{01713DD5-34FD-437A-9973-70B76206BC7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253728" y="5377077"/>
            <a:ext cx="2656664" cy="1115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5033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B6325-EDF0-66A1-A869-F2887D04DEB2}"/>
              </a:ext>
            </a:extLst>
          </p:cNvPr>
          <p:cNvSpPr>
            <a:spLocks noGrp="1"/>
          </p:cNvSpPr>
          <p:nvPr>
            <p:ph type="title"/>
          </p:nvPr>
        </p:nvSpPr>
        <p:spPr/>
        <p:txBody>
          <a:bodyPr>
            <a:normAutofit/>
          </a:bodyPr>
          <a:lstStyle/>
          <a:p>
            <a:pPr algn="ctr"/>
            <a:r>
              <a:rPr lang="en-US" sz="4000" dirty="0">
                <a:latin typeface="Bahnschrift" panose="020F0502020204030204" pitchFamily="34" charset="0"/>
              </a:rPr>
              <a:t>Mental Health </a:t>
            </a:r>
            <a:br>
              <a:rPr lang="en-US" sz="4000" dirty="0">
                <a:latin typeface="Bahnschrift" panose="020F0502020204030204" pitchFamily="34" charset="0"/>
              </a:rPr>
            </a:br>
            <a:r>
              <a:rPr lang="en-US" sz="4000" dirty="0">
                <a:latin typeface="Bahnschrift" panose="020F0502020204030204" pitchFamily="34" charset="0"/>
              </a:rPr>
              <a:t>Research Engagement Network Project</a:t>
            </a:r>
            <a:endParaRPr lang="en-US" sz="4000" dirty="0"/>
          </a:p>
        </p:txBody>
      </p:sp>
      <p:sp>
        <p:nvSpPr>
          <p:cNvPr id="3" name="Content Placeholder 2">
            <a:extLst>
              <a:ext uri="{FF2B5EF4-FFF2-40B4-BE49-F238E27FC236}">
                <a16:creationId xmlns:a16="http://schemas.microsoft.com/office/drawing/2014/main" id="{8C9AE955-D052-406B-7301-DAD6AEFFA5F5}"/>
              </a:ext>
            </a:extLst>
          </p:cNvPr>
          <p:cNvSpPr>
            <a:spLocks noGrp="1"/>
          </p:cNvSpPr>
          <p:nvPr>
            <p:ph idx="1"/>
          </p:nvPr>
        </p:nvSpPr>
        <p:spPr/>
        <p:txBody>
          <a:bodyPr/>
          <a:lstStyle/>
          <a:p>
            <a:pPr marL="0" indent="0">
              <a:buNone/>
            </a:pPr>
            <a:endParaRPr lang="en-GB" sz="2400" dirty="0">
              <a:effectLst/>
              <a:latin typeface="Aptos" panose="020B0004020202020204" pitchFamily="34" charset="0"/>
              <a:ea typeface="Arial" panose="020B0604020202020204" pitchFamily="34" charset="0"/>
            </a:endParaRPr>
          </a:p>
          <a:p>
            <a:r>
              <a:rPr lang="en-GB" sz="2400" dirty="0">
                <a:effectLst/>
                <a:latin typeface="Aptos" panose="020B0004020202020204" pitchFamily="34" charset="0"/>
                <a:ea typeface="Arial" panose="020B0604020202020204" pitchFamily="34" charset="0"/>
              </a:rPr>
              <a:t>The </a:t>
            </a:r>
            <a:r>
              <a:rPr lang="en-GB" sz="2400" b="1" dirty="0">
                <a:effectLst/>
                <a:latin typeface="Aptos" panose="020B0004020202020204" pitchFamily="34" charset="0"/>
                <a:ea typeface="Arial" panose="020B0604020202020204" pitchFamily="34" charset="0"/>
              </a:rPr>
              <a:t>Mental Health Research Engagement Network (REN)</a:t>
            </a:r>
            <a:r>
              <a:rPr lang="en-GB" sz="2400" dirty="0">
                <a:effectLst/>
                <a:latin typeface="Aptos" panose="020B0004020202020204" pitchFamily="34" charset="0"/>
                <a:ea typeface="Arial" panose="020B0604020202020204" pitchFamily="34" charset="0"/>
              </a:rPr>
              <a:t> project seeks Expressions of Interest (EOI) applications from suitably experienced Community Researchers supported by a relevant Voluntary Community Social Enterprise (VCSE) Organisation to conduct an arts-based creative participatory action research project. </a:t>
            </a:r>
            <a:endParaRPr lang="en-GB" sz="2400" dirty="0">
              <a:effectLst/>
              <a:latin typeface="Arial" panose="020B0604020202020204" pitchFamily="34" charset="0"/>
              <a:ea typeface="Arial" panose="020B0604020202020204" pitchFamily="34" charset="0"/>
            </a:endParaRPr>
          </a:p>
          <a:p>
            <a:endParaRPr lang="en-US" dirty="0"/>
          </a:p>
          <a:p>
            <a:r>
              <a:rPr lang="en-US" b="1" dirty="0"/>
              <a:t>The National Institute for Health &amp; Care Research </a:t>
            </a:r>
            <a:r>
              <a:rPr lang="en-US" dirty="0"/>
              <a:t>(NIHR) and </a:t>
            </a:r>
            <a:r>
              <a:rPr lang="en-US" b="1" dirty="0"/>
              <a:t>NHS England </a:t>
            </a:r>
            <a:r>
              <a:rPr lang="en-US" dirty="0"/>
              <a:t>have funded this project</a:t>
            </a:r>
            <a:r>
              <a:rPr lang="en-GB" b="0" i="0" u="none" strike="noStrike" dirty="0">
                <a:solidFill>
                  <a:srgbClr val="FF0000"/>
                </a:solidFill>
                <a:effectLst/>
                <a:latin typeface="Calibri Light" panose="020F0302020204030204" pitchFamily="34" charset="0"/>
              </a:rPr>
              <a:t>.</a:t>
            </a:r>
            <a:endParaRPr lang="en-US" dirty="0"/>
          </a:p>
          <a:p>
            <a:endParaRPr lang="en-US" dirty="0"/>
          </a:p>
        </p:txBody>
      </p:sp>
      <p:sp>
        <p:nvSpPr>
          <p:cNvPr id="6" name="Slide Number Placeholder 5">
            <a:extLst>
              <a:ext uri="{FF2B5EF4-FFF2-40B4-BE49-F238E27FC236}">
                <a16:creationId xmlns:a16="http://schemas.microsoft.com/office/drawing/2014/main" id="{470AD0C7-A547-BF2D-B78E-9C04C176A666}"/>
              </a:ext>
            </a:extLst>
          </p:cNvPr>
          <p:cNvSpPr>
            <a:spLocks noGrp="1"/>
          </p:cNvSpPr>
          <p:nvPr>
            <p:ph type="sldNum" sz="quarter" idx="12"/>
          </p:nvPr>
        </p:nvSpPr>
        <p:spPr/>
        <p:txBody>
          <a:bodyPr/>
          <a:lstStyle/>
          <a:p>
            <a:fld id="{104B3E9E-CDCA-9349-9C5A-080C5680BB5D}" type="slidenum">
              <a:rPr lang="en-US" smtClean="0"/>
              <a:t>1</a:t>
            </a:fld>
            <a:endParaRPr lang="en-US" dirty="0"/>
          </a:p>
        </p:txBody>
      </p:sp>
      <p:pic>
        <p:nvPicPr>
          <p:cNvPr id="7" name="Picture 4">
            <a:extLst>
              <a:ext uri="{FF2B5EF4-FFF2-40B4-BE49-F238E27FC236}">
                <a16:creationId xmlns:a16="http://schemas.microsoft.com/office/drawing/2014/main" id="{1B96DD7C-88A3-CF99-F8F3-6417FFBE7DF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253728" y="5377077"/>
            <a:ext cx="2656664" cy="1115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144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1EF8C5-65F8-1588-DF81-EF4A57B0F4B3}"/>
              </a:ext>
            </a:extLst>
          </p:cNvPr>
          <p:cNvSpPr>
            <a:spLocks noGrp="1"/>
          </p:cNvSpPr>
          <p:nvPr>
            <p:ph idx="1"/>
          </p:nvPr>
        </p:nvSpPr>
        <p:spPr/>
        <p:txBody>
          <a:bodyPr/>
          <a:lstStyle/>
          <a:p>
            <a:endParaRPr lang="en-US" dirty="0"/>
          </a:p>
          <a:p>
            <a:endParaRPr lang="en-US" dirty="0"/>
          </a:p>
          <a:p>
            <a:endParaRPr lang="en-US" dirty="0"/>
          </a:p>
          <a:p>
            <a:pPr marL="0" indent="0" algn="ctr">
              <a:buNone/>
            </a:pPr>
            <a:r>
              <a:rPr lang="en-US" sz="3200" dirty="0"/>
              <a:t>Questions &amp; Answers </a:t>
            </a:r>
          </a:p>
        </p:txBody>
      </p:sp>
      <p:sp>
        <p:nvSpPr>
          <p:cNvPr id="4" name="Slide Number Placeholder 3">
            <a:extLst>
              <a:ext uri="{FF2B5EF4-FFF2-40B4-BE49-F238E27FC236}">
                <a16:creationId xmlns:a16="http://schemas.microsoft.com/office/drawing/2014/main" id="{D1F85601-1A1A-6E3A-01A0-38F6483B0FA0}"/>
              </a:ext>
            </a:extLst>
          </p:cNvPr>
          <p:cNvSpPr>
            <a:spLocks noGrp="1"/>
          </p:cNvSpPr>
          <p:nvPr>
            <p:ph type="sldNum" sz="quarter" idx="12"/>
          </p:nvPr>
        </p:nvSpPr>
        <p:spPr/>
        <p:txBody>
          <a:bodyPr/>
          <a:lstStyle/>
          <a:p>
            <a:fld id="{104B3E9E-CDCA-9349-9C5A-080C5680BB5D}" type="slidenum">
              <a:rPr lang="en-US" smtClean="0"/>
              <a:t>19</a:t>
            </a:fld>
            <a:endParaRPr lang="en-US"/>
          </a:p>
        </p:txBody>
      </p:sp>
      <p:sp>
        <p:nvSpPr>
          <p:cNvPr id="5" name="Title 1">
            <a:extLst>
              <a:ext uri="{FF2B5EF4-FFF2-40B4-BE49-F238E27FC236}">
                <a16:creationId xmlns:a16="http://schemas.microsoft.com/office/drawing/2014/main" id="{3A089B2B-38A5-89F4-1CEE-E4158F12BD40}"/>
              </a:ext>
            </a:extLst>
          </p:cNvPr>
          <p:cNvSpPr>
            <a:spLocks noGrp="1"/>
          </p:cNvSpPr>
          <p:nvPr>
            <p:ph type="title"/>
          </p:nvPr>
        </p:nvSpPr>
        <p:spPr/>
        <p:txBody>
          <a:bodyPr>
            <a:normAutofit/>
          </a:bodyPr>
          <a:lstStyle/>
          <a:p>
            <a:pPr algn="ctr"/>
            <a:r>
              <a:rPr lang="en-US" sz="4000" dirty="0">
                <a:latin typeface="Bahnschrift" panose="020F0502020204030204" pitchFamily="34" charset="0"/>
              </a:rPr>
              <a:t>Mental Health </a:t>
            </a:r>
            <a:br>
              <a:rPr lang="en-US" sz="4000" dirty="0">
                <a:latin typeface="Bahnschrift" panose="020F0502020204030204" pitchFamily="34" charset="0"/>
              </a:rPr>
            </a:br>
            <a:r>
              <a:rPr lang="en-US" sz="4000" dirty="0">
                <a:latin typeface="Bahnschrift" panose="020F0502020204030204" pitchFamily="34" charset="0"/>
              </a:rPr>
              <a:t>Research Engagement Network Project</a:t>
            </a:r>
            <a:endParaRPr lang="en-US" sz="4000" dirty="0"/>
          </a:p>
        </p:txBody>
      </p:sp>
      <p:pic>
        <p:nvPicPr>
          <p:cNvPr id="7" name="Picture 4">
            <a:extLst>
              <a:ext uri="{FF2B5EF4-FFF2-40B4-BE49-F238E27FC236}">
                <a16:creationId xmlns:a16="http://schemas.microsoft.com/office/drawing/2014/main" id="{9C7ACED4-5B7A-71B4-F43C-3DCB063A37A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498848" y="4491768"/>
            <a:ext cx="2656664" cy="1115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8020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5EA5D-F00F-25E6-0C72-149242E97313}"/>
              </a:ext>
            </a:extLst>
          </p:cNvPr>
          <p:cNvSpPr>
            <a:spLocks noGrp="1"/>
          </p:cNvSpPr>
          <p:nvPr>
            <p:ph type="title"/>
          </p:nvPr>
        </p:nvSpPr>
        <p:spPr/>
        <p:txBody>
          <a:bodyPr>
            <a:normAutofit/>
          </a:bodyPr>
          <a:lstStyle/>
          <a:p>
            <a:pPr algn="ctr"/>
            <a:r>
              <a:rPr lang="en-US" sz="4000" dirty="0">
                <a:latin typeface="Bahnschrift" panose="020F0502020204030204" pitchFamily="34" charset="0"/>
              </a:rPr>
              <a:t>Mental Health </a:t>
            </a:r>
            <a:br>
              <a:rPr lang="en-US" sz="4000" dirty="0">
                <a:latin typeface="Bahnschrift" panose="020F0502020204030204" pitchFamily="34" charset="0"/>
              </a:rPr>
            </a:br>
            <a:r>
              <a:rPr lang="en-US" sz="4000" dirty="0">
                <a:latin typeface="Bahnschrift" panose="020F0502020204030204" pitchFamily="34" charset="0"/>
              </a:rPr>
              <a:t>Research Engagement Network Project</a:t>
            </a:r>
            <a:endParaRPr lang="en-US" sz="4000" dirty="0"/>
          </a:p>
        </p:txBody>
      </p:sp>
      <p:sp>
        <p:nvSpPr>
          <p:cNvPr id="3" name="Content Placeholder 2">
            <a:extLst>
              <a:ext uri="{FF2B5EF4-FFF2-40B4-BE49-F238E27FC236}">
                <a16:creationId xmlns:a16="http://schemas.microsoft.com/office/drawing/2014/main" id="{F50E586A-C07D-2076-A6A5-1768B9B51A7C}"/>
              </a:ext>
            </a:extLst>
          </p:cNvPr>
          <p:cNvSpPr>
            <a:spLocks noGrp="1"/>
          </p:cNvSpPr>
          <p:nvPr>
            <p:ph idx="1"/>
          </p:nvPr>
        </p:nvSpPr>
        <p:spPr/>
        <p:txBody>
          <a:bodyPr/>
          <a:lstStyle/>
          <a:p>
            <a:endParaRPr lang="en-US" dirty="0"/>
          </a:p>
          <a:p>
            <a:r>
              <a:rPr lang="en-GB" sz="2000" dirty="0">
                <a:effectLst/>
                <a:latin typeface="Aptos" panose="020B0004020202020204" pitchFamily="34" charset="0"/>
                <a:ea typeface="Arial" panose="020B0604020202020204" pitchFamily="34" charset="0"/>
              </a:rPr>
              <a:t>The community research project will seek to </a:t>
            </a:r>
            <a:r>
              <a:rPr lang="en-GB" sz="2000" b="1" dirty="0">
                <a:effectLst/>
                <a:latin typeface="Aptos" panose="020B0004020202020204" pitchFamily="34" charset="0"/>
                <a:ea typeface="Arial" panose="020B0604020202020204" pitchFamily="34" charset="0"/>
              </a:rPr>
              <a:t>Boost women’s engagement in mental health research through creative participatory action projects led by community researchers</a:t>
            </a:r>
            <a:r>
              <a:rPr lang="en-GB" sz="2000" dirty="0">
                <a:effectLst/>
                <a:latin typeface="Aptos" panose="020B0004020202020204" pitchFamily="34" charset="0"/>
                <a:ea typeface="Arial" panose="020B0604020202020204" pitchFamily="34" charset="0"/>
              </a:rPr>
              <a:t>. The research must involve one of the following groups of women or people who use women's healthcare services. </a:t>
            </a:r>
            <a:endParaRPr lang="en-GB" sz="2000" dirty="0">
              <a:effectLst/>
              <a:latin typeface="Arial" panose="020B0604020202020204" pitchFamily="34" charset="0"/>
              <a:ea typeface="Arial" panose="020B0604020202020204" pitchFamily="34" charset="0"/>
            </a:endParaRPr>
          </a:p>
          <a:p>
            <a:endParaRPr lang="en-GB" sz="2000" dirty="0">
              <a:effectLst/>
              <a:latin typeface="Arial" panose="020B0604020202020204" pitchFamily="34" charset="0"/>
              <a:ea typeface="Arial" panose="020B0604020202020204" pitchFamily="34" charset="0"/>
            </a:endParaRPr>
          </a:p>
          <a:p>
            <a:pPr marL="800100" lvl="1" indent="-342900">
              <a:buFont typeface="+mj-lt"/>
              <a:buAutoNum type="arabicPeriod"/>
            </a:pPr>
            <a:r>
              <a:rPr lang="en-GB" sz="2000" dirty="0">
                <a:effectLst/>
                <a:latin typeface="Aptos" panose="020B0004020202020204" pitchFamily="34" charset="0"/>
                <a:ea typeface="Arial" panose="020B0604020202020204" pitchFamily="34" charset="0"/>
              </a:rPr>
              <a:t>Homeless </a:t>
            </a:r>
            <a:endParaRPr lang="en-GB" sz="2000" dirty="0">
              <a:effectLst/>
              <a:latin typeface="Arial" panose="020B0604020202020204" pitchFamily="34" charset="0"/>
              <a:ea typeface="Arial" panose="020B0604020202020204" pitchFamily="34" charset="0"/>
            </a:endParaRPr>
          </a:p>
          <a:p>
            <a:pPr marL="800100" lvl="1" indent="-342900">
              <a:buFont typeface="+mj-lt"/>
              <a:buAutoNum type="arabicPeriod"/>
            </a:pPr>
            <a:r>
              <a:rPr lang="en-GB" sz="2000" dirty="0">
                <a:effectLst/>
                <a:latin typeface="Aptos" panose="020B0004020202020204" pitchFamily="34" charset="0"/>
                <a:ea typeface="Arial" panose="020B0604020202020204" pitchFamily="34" charset="0"/>
              </a:rPr>
              <a:t>Neurodivergent </a:t>
            </a:r>
            <a:endParaRPr lang="en-GB" sz="2000" dirty="0">
              <a:effectLst/>
              <a:latin typeface="Arial" panose="020B0604020202020204" pitchFamily="34" charset="0"/>
              <a:ea typeface="Arial" panose="020B0604020202020204" pitchFamily="34" charset="0"/>
            </a:endParaRPr>
          </a:p>
          <a:p>
            <a:pPr marL="800100" lvl="1" indent="-342900">
              <a:buFont typeface="+mj-lt"/>
              <a:buAutoNum type="arabicPeriod"/>
            </a:pPr>
            <a:r>
              <a:rPr lang="en-GB" sz="2000" dirty="0">
                <a:effectLst/>
                <a:latin typeface="Aptos" panose="020B0004020202020204" pitchFamily="34" charset="0"/>
                <a:ea typeface="Arial" panose="020B0604020202020204" pitchFamily="34" charset="0"/>
              </a:rPr>
              <a:t>Black and racially minoritised with English not their first language</a:t>
            </a:r>
            <a:endParaRPr lang="en-GB" sz="2000" dirty="0">
              <a:effectLst/>
              <a:latin typeface="Arial" panose="020B0604020202020204" pitchFamily="34" charset="0"/>
              <a:ea typeface="Arial" panose="020B0604020202020204" pitchFamily="34" charset="0"/>
            </a:endParaRPr>
          </a:p>
          <a:p>
            <a:pPr marL="800100" lvl="1" indent="-342900">
              <a:buFont typeface="+mj-lt"/>
              <a:buAutoNum type="arabicPeriod"/>
            </a:pPr>
            <a:r>
              <a:rPr lang="en-GB" sz="2000" dirty="0">
                <a:effectLst/>
                <a:latin typeface="Aptos" panose="020B0004020202020204" pitchFamily="34" charset="0"/>
                <a:ea typeface="Arial" panose="020B0604020202020204" pitchFamily="34" charset="0"/>
              </a:rPr>
              <a:t>Isolated older (50+) and living in East Brighton </a:t>
            </a:r>
            <a:endParaRPr lang="en-GB" sz="2000" dirty="0">
              <a:effectLst/>
              <a:latin typeface="Arial" panose="020B0604020202020204" pitchFamily="34" charset="0"/>
              <a:ea typeface="Arial" panose="020B0604020202020204" pitchFamily="34" charset="0"/>
            </a:endParaRPr>
          </a:p>
          <a:p>
            <a:pPr marL="800100" lvl="1" indent="-342900">
              <a:buFont typeface="+mj-lt"/>
              <a:buAutoNum type="arabicPeriod"/>
            </a:pPr>
            <a:r>
              <a:rPr lang="en-GB" sz="2000" dirty="0">
                <a:effectLst/>
                <a:latin typeface="Aptos" panose="020B0004020202020204" pitchFamily="34" charset="0"/>
                <a:ea typeface="Arial" panose="020B0604020202020204" pitchFamily="34" charset="0"/>
              </a:rPr>
              <a:t>Trans, Non-Binary &amp; Intersex groups (TNBI).</a:t>
            </a:r>
            <a:endParaRPr lang="en-GB" sz="2000" dirty="0">
              <a:effectLst/>
              <a:latin typeface="Arial" panose="020B0604020202020204" pitchFamily="34" charset="0"/>
              <a:ea typeface="Arial" panose="020B0604020202020204" pitchFamily="34" charset="0"/>
            </a:endParaRPr>
          </a:p>
          <a:p>
            <a:endParaRPr lang="en-GB" sz="1800" dirty="0">
              <a:effectLst/>
              <a:latin typeface="Arial" panose="020B0604020202020204" pitchFamily="34" charset="0"/>
              <a:ea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E0CDE374-403B-2B2F-5B1F-E18797791A87}"/>
              </a:ext>
            </a:extLst>
          </p:cNvPr>
          <p:cNvSpPr>
            <a:spLocks noGrp="1"/>
          </p:cNvSpPr>
          <p:nvPr>
            <p:ph type="sldNum" sz="quarter" idx="12"/>
          </p:nvPr>
        </p:nvSpPr>
        <p:spPr/>
        <p:txBody>
          <a:bodyPr/>
          <a:lstStyle/>
          <a:p>
            <a:fld id="{104B3E9E-CDCA-9349-9C5A-080C5680BB5D}" type="slidenum">
              <a:rPr lang="en-US" smtClean="0"/>
              <a:t>2</a:t>
            </a:fld>
            <a:endParaRPr lang="en-US"/>
          </a:p>
        </p:txBody>
      </p:sp>
      <p:pic>
        <p:nvPicPr>
          <p:cNvPr id="5" name="Picture 4">
            <a:extLst>
              <a:ext uri="{FF2B5EF4-FFF2-40B4-BE49-F238E27FC236}">
                <a16:creationId xmlns:a16="http://schemas.microsoft.com/office/drawing/2014/main" id="{59601CAB-EB25-D17C-E508-61887694773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253728" y="5377077"/>
            <a:ext cx="2656664" cy="1115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51315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469B3C-4413-E2A3-5317-862DAE9B1C91}"/>
              </a:ext>
            </a:extLst>
          </p:cNvPr>
          <p:cNvSpPr>
            <a:spLocks noGrp="1"/>
          </p:cNvSpPr>
          <p:nvPr>
            <p:ph idx="1"/>
          </p:nvPr>
        </p:nvSpPr>
        <p:spPr/>
        <p:txBody>
          <a:bodyPr/>
          <a:lstStyle/>
          <a:p>
            <a:endParaRPr lang="en-GB" sz="1800" dirty="0">
              <a:effectLst/>
              <a:latin typeface="Aptos" panose="020B0004020202020204" pitchFamily="34" charset="0"/>
              <a:ea typeface="Arial" panose="020B0604020202020204" pitchFamily="34" charset="0"/>
            </a:endParaRPr>
          </a:p>
          <a:p>
            <a:r>
              <a:rPr lang="en-GB" sz="1800" dirty="0">
                <a:effectLst/>
                <a:latin typeface="Aptos" panose="020B0004020202020204" pitchFamily="34" charset="0"/>
                <a:ea typeface="Arial" panose="020B0604020202020204" pitchFamily="34" charset="0"/>
              </a:rPr>
              <a:t>Using a </a:t>
            </a:r>
            <a:r>
              <a:rPr lang="en-GB" sz="1800" b="1" dirty="0">
                <a:effectLst/>
                <a:latin typeface="Aptos" panose="020B0004020202020204" pitchFamily="34" charset="0"/>
                <a:ea typeface="Arial" panose="020B0604020202020204" pitchFamily="34" charset="0"/>
              </a:rPr>
              <a:t>Community Research approach, </a:t>
            </a:r>
            <a:r>
              <a:rPr lang="en-GB" sz="1800" dirty="0">
                <a:latin typeface="Aptos" panose="020B0004020202020204" pitchFamily="34" charset="0"/>
                <a:ea typeface="Arial" panose="020B0604020202020204" pitchFamily="34" charset="0"/>
              </a:rPr>
              <a:t>p</a:t>
            </a:r>
            <a:r>
              <a:rPr lang="en-GB" sz="1800" dirty="0">
                <a:effectLst/>
                <a:latin typeface="Aptos" panose="020B0004020202020204" pitchFamily="34" charset="0"/>
                <a:ea typeface="Arial" panose="020B0604020202020204" pitchFamily="34" charset="0"/>
              </a:rPr>
              <a:t>rojects should utilise arts/creative-based activities to engage participants in a collaborative research project. </a:t>
            </a:r>
          </a:p>
          <a:p>
            <a:pPr marL="0" indent="0">
              <a:buNone/>
            </a:pPr>
            <a:r>
              <a:rPr lang="en-GB" sz="1800" dirty="0">
                <a:effectLst/>
                <a:latin typeface="Aptos" panose="020B0004020202020204" pitchFamily="34" charset="0"/>
                <a:ea typeface="Arial" panose="020B0604020202020204" pitchFamily="34" charset="0"/>
              </a:rPr>
              <a:t>Possible art forms include but are not limited to:</a:t>
            </a:r>
            <a:endParaRPr lang="en-GB" sz="1800" dirty="0">
              <a:effectLst/>
              <a:latin typeface="Arial" panose="020B0604020202020204" pitchFamily="34" charset="0"/>
              <a:ea typeface="Arial" panose="020B0604020202020204" pitchFamily="34" charset="0"/>
            </a:endParaRPr>
          </a:p>
          <a:p>
            <a:pPr marL="0" indent="0">
              <a:buNone/>
            </a:pPr>
            <a:r>
              <a:rPr lang="en-GB" sz="1800" dirty="0">
                <a:effectLst/>
                <a:latin typeface="Aptos" panose="020B0004020202020204" pitchFamily="34" charset="0"/>
                <a:ea typeface="Arial" panose="020B0604020202020204" pitchFamily="34" charset="0"/>
              </a:rPr>
              <a:t> </a:t>
            </a:r>
            <a:endParaRPr lang="en-GB" sz="1800" dirty="0">
              <a:effectLst/>
              <a:latin typeface="Arial" panose="020B0604020202020204" pitchFamily="34" charset="0"/>
              <a:ea typeface="Arial" panose="020B0604020202020204" pitchFamily="34" charset="0"/>
            </a:endParaRPr>
          </a:p>
          <a:p>
            <a:pPr marL="342900" lvl="0" indent="-342900" fontAlgn="base">
              <a:buClr>
                <a:srgbClr val="000000"/>
              </a:buClr>
              <a:buSzPts val="1100"/>
              <a:buFont typeface="Arial" panose="020B0604020202020204" pitchFamily="34" charset="0"/>
              <a:buChar char="●"/>
            </a:pPr>
            <a:r>
              <a:rPr lang="en-GB" sz="1800" u="none" strike="noStrike" dirty="0">
                <a:effectLst/>
                <a:latin typeface="Aptos" panose="020B0004020202020204" pitchFamily="34" charset="0"/>
                <a:ea typeface="Arial" panose="020B0604020202020204" pitchFamily="34" charset="0"/>
                <a:cs typeface="Arial" panose="020B0604020202020204" pitchFamily="34" charset="0"/>
              </a:rPr>
              <a:t>Visual arts (painting, drawing, sculpture, photography, collage)</a:t>
            </a:r>
            <a:endParaRPr lang="en-GB" sz="1800" u="none" strike="noStrike" dirty="0">
              <a:effectLst/>
              <a:latin typeface="Arial" panose="020B0604020202020204" pitchFamily="34" charset="0"/>
              <a:ea typeface="Arial" panose="020B0604020202020204" pitchFamily="34" charset="0"/>
              <a:cs typeface="Arial" panose="020B0604020202020204" pitchFamily="34" charset="0"/>
            </a:endParaRPr>
          </a:p>
          <a:p>
            <a:pPr marL="342900" lvl="0" indent="-342900" fontAlgn="base">
              <a:buClr>
                <a:srgbClr val="000000"/>
              </a:buClr>
              <a:buSzPts val="1100"/>
              <a:buFont typeface="Arial" panose="020B0604020202020204" pitchFamily="34" charset="0"/>
              <a:buChar char="●"/>
            </a:pPr>
            <a:r>
              <a:rPr lang="en-GB" sz="1800" u="none" strike="noStrike" dirty="0">
                <a:effectLst/>
                <a:latin typeface="Aptos" panose="020B0004020202020204" pitchFamily="34" charset="0"/>
                <a:ea typeface="Arial" panose="020B0604020202020204" pitchFamily="34" charset="0"/>
                <a:cs typeface="Arial" panose="020B0604020202020204" pitchFamily="34" charset="0"/>
              </a:rPr>
              <a:t>Performing arts (theatre, dance, music)</a:t>
            </a:r>
            <a:endParaRPr lang="en-GB" sz="1800" u="none" strike="noStrike" dirty="0">
              <a:effectLst/>
              <a:latin typeface="Arial" panose="020B0604020202020204" pitchFamily="34" charset="0"/>
              <a:ea typeface="Arial" panose="020B0604020202020204" pitchFamily="34" charset="0"/>
              <a:cs typeface="Arial" panose="020B0604020202020204" pitchFamily="34" charset="0"/>
            </a:endParaRPr>
          </a:p>
          <a:p>
            <a:pPr marL="342900" lvl="0" indent="-342900" fontAlgn="base">
              <a:buClr>
                <a:srgbClr val="000000"/>
              </a:buClr>
              <a:buSzPts val="1100"/>
              <a:buFont typeface="Arial" panose="020B0604020202020204" pitchFamily="34" charset="0"/>
              <a:buChar char="●"/>
            </a:pPr>
            <a:r>
              <a:rPr lang="en-GB" sz="1800" u="none" strike="noStrike" dirty="0">
                <a:effectLst/>
                <a:latin typeface="Aptos" panose="020B0004020202020204" pitchFamily="34" charset="0"/>
                <a:ea typeface="Arial" panose="020B0604020202020204" pitchFamily="34" charset="0"/>
                <a:cs typeface="Arial" panose="020B0604020202020204" pitchFamily="34" charset="0"/>
              </a:rPr>
              <a:t>Creative writing (poetry, storytelling)</a:t>
            </a:r>
            <a:endParaRPr lang="en-GB" sz="1800" u="none" strike="noStrike" dirty="0">
              <a:effectLst/>
              <a:latin typeface="Arial" panose="020B0604020202020204" pitchFamily="34" charset="0"/>
              <a:ea typeface="Arial" panose="020B0604020202020204" pitchFamily="34" charset="0"/>
              <a:cs typeface="Arial" panose="020B0604020202020204" pitchFamily="34" charset="0"/>
            </a:endParaRPr>
          </a:p>
          <a:p>
            <a:pPr marL="342900" lvl="0" indent="-342900" fontAlgn="base">
              <a:buClr>
                <a:srgbClr val="000000"/>
              </a:buClr>
              <a:buSzPts val="1100"/>
              <a:buFont typeface="Arial" panose="020B0604020202020204" pitchFamily="34" charset="0"/>
              <a:buChar char="●"/>
            </a:pPr>
            <a:r>
              <a:rPr lang="en-GB" sz="1800" u="none" strike="noStrike" dirty="0">
                <a:effectLst/>
                <a:latin typeface="Aptos" panose="020B0004020202020204" pitchFamily="34" charset="0"/>
                <a:ea typeface="Arial" panose="020B0604020202020204" pitchFamily="34" charset="0"/>
                <a:cs typeface="Arial" panose="020B0604020202020204" pitchFamily="34" charset="0"/>
              </a:rPr>
              <a:t>Digital media (filmmaking, animation, interactive installations)</a:t>
            </a:r>
            <a:endParaRPr lang="en-GB" sz="1800" u="none" strike="noStrike" dirty="0">
              <a:effectLst/>
              <a:latin typeface="Arial" panose="020B0604020202020204" pitchFamily="34" charset="0"/>
              <a:ea typeface="Arial" panose="020B0604020202020204" pitchFamily="34" charset="0"/>
              <a:cs typeface="Arial" panose="020B0604020202020204" pitchFamily="34" charset="0"/>
            </a:endParaRPr>
          </a:p>
          <a:p>
            <a:pPr marL="0" indent="0">
              <a:buNone/>
            </a:pPr>
            <a:endParaRPr lang="en-GB" sz="1800" dirty="0">
              <a:effectLst/>
              <a:latin typeface="Aptos" panose="020B0004020202020204" pitchFamily="34" charset="0"/>
              <a:ea typeface="Arial" panose="020B0604020202020204" pitchFamily="34" charset="0"/>
            </a:endParaRPr>
          </a:p>
          <a:p>
            <a:pPr marL="0" indent="0">
              <a:buNone/>
            </a:pPr>
            <a:r>
              <a:rPr lang="en-GB" sz="1800" dirty="0">
                <a:effectLst/>
                <a:latin typeface="Aptos" panose="020B0004020202020204" pitchFamily="34" charset="0"/>
                <a:ea typeface="Arial" panose="020B0604020202020204" pitchFamily="34" charset="0"/>
              </a:rPr>
              <a:t>In addition, projects should employ a participatory action research approach, meaning participants should be involved in determining the research content. </a:t>
            </a:r>
            <a:endParaRPr lang="en-GB" sz="1800" dirty="0">
              <a:effectLst/>
              <a:latin typeface="Arial" panose="020B0604020202020204" pitchFamily="34" charset="0"/>
              <a:ea typeface="Arial" panose="020B0604020202020204" pitchFamily="34" charset="0"/>
            </a:endParaRPr>
          </a:p>
          <a:p>
            <a:pPr marL="0" indent="0">
              <a:buNone/>
            </a:pPr>
            <a:endParaRPr lang="en-US" dirty="0"/>
          </a:p>
        </p:txBody>
      </p:sp>
      <p:sp>
        <p:nvSpPr>
          <p:cNvPr id="4" name="Title 1">
            <a:extLst>
              <a:ext uri="{FF2B5EF4-FFF2-40B4-BE49-F238E27FC236}">
                <a16:creationId xmlns:a16="http://schemas.microsoft.com/office/drawing/2014/main" id="{C17AF63E-1118-2457-7DFA-931CE707B24E}"/>
              </a:ext>
            </a:extLst>
          </p:cNvPr>
          <p:cNvSpPr>
            <a:spLocks noGrp="1"/>
          </p:cNvSpPr>
          <p:nvPr>
            <p:ph type="title"/>
          </p:nvPr>
        </p:nvSpPr>
        <p:spPr/>
        <p:txBody>
          <a:bodyPr>
            <a:normAutofit/>
          </a:bodyPr>
          <a:lstStyle/>
          <a:p>
            <a:pPr algn="ctr"/>
            <a:r>
              <a:rPr lang="en-US" sz="4000" dirty="0">
                <a:latin typeface="Bahnschrift" panose="020F0502020204030204" pitchFamily="34" charset="0"/>
              </a:rPr>
              <a:t>Mental Health </a:t>
            </a:r>
            <a:br>
              <a:rPr lang="en-US" sz="4000" dirty="0">
                <a:latin typeface="Bahnschrift" panose="020F0502020204030204" pitchFamily="34" charset="0"/>
              </a:rPr>
            </a:br>
            <a:r>
              <a:rPr lang="en-US" sz="4000" dirty="0">
                <a:latin typeface="Bahnschrift" panose="020F0502020204030204" pitchFamily="34" charset="0"/>
              </a:rPr>
              <a:t>Research Engagement Network Project</a:t>
            </a:r>
            <a:endParaRPr lang="en-US" sz="4000" dirty="0"/>
          </a:p>
        </p:txBody>
      </p:sp>
      <p:sp>
        <p:nvSpPr>
          <p:cNvPr id="6" name="Slide Number Placeholder 5">
            <a:extLst>
              <a:ext uri="{FF2B5EF4-FFF2-40B4-BE49-F238E27FC236}">
                <a16:creationId xmlns:a16="http://schemas.microsoft.com/office/drawing/2014/main" id="{941B52EF-C77C-9204-56F6-DD2A02AA45FB}"/>
              </a:ext>
            </a:extLst>
          </p:cNvPr>
          <p:cNvSpPr>
            <a:spLocks noGrp="1"/>
          </p:cNvSpPr>
          <p:nvPr>
            <p:ph type="sldNum" sz="quarter" idx="12"/>
          </p:nvPr>
        </p:nvSpPr>
        <p:spPr/>
        <p:txBody>
          <a:bodyPr/>
          <a:lstStyle/>
          <a:p>
            <a:fld id="{104B3E9E-CDCA-9349-9C5A-080C5680BB5D}" type="slidenum">
              <a:rPr lang="en-US" smtClean="0"/>
              <a:t>3</a:t>
            </a:fld>
            <a:endParaRPr lang="en-US"/>
          </a:p>
        </p:txBody>
      </p:sp>
      <p:pic>
        <p:nvPicPr>
          <p:cNvPr id="7" name="Picture 4">
            <a:extLst>
              <a:ext uri="{FF2B5EF4-FFF2-40B4-BE49-F238E27FC236}">
                <a16:creationId xmlns:a16="http://schemas.microsoft.com/office/drawing/2014/main" id="{109715CF-302D-29D2-7EA3-D88390910B4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235440" y="3822597"/>
            <a:ext cx="2656664" cy="1115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0077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56C747-0BA7-7678-44E1-91F5E1918D09}"/>
              </a:ext>
            </a:extLst>
          </p:cNvPr>
          <p:cNvSpPr>
            <a:spLocks noGrp="1"/>
          </p:cNvSpPr>
          <p:nvPr>
            <p:ph idx="1"/>
          </p:nvPr>
        </p:nvSpPr>
        <p:spPr>
          <a:xfrm>
            <a:off x="838200" y="1677267"/>
            <a:ext cx="10515600" cy="4351338"/>
          </a:xfrm>
        </p:spPr>
        <p:txBody>
          <a:bodyPr>
            <a:normAutofit/>
          </a:bodyPr>
          <a:lstStyle/>
          <a:p>
            <a:pPr marL="0" indent="0">
              <a:buNone/>
            </a:pPr>
            <a:endParaRPr lang="en-US" dirty="0"/>
          </a:p>
          <a:p>
            <a:r>
              <a:rPr lang="en-GB" sz="2400" dirty="0">
                <a:effectLst/>
                <a:latin typeface="Aptos" panose="020B0004020202020204" pitchFamily="34" charset="0"/>
                <a:ea typeface="Arial" panose="020B0604020202020204" pitchFamily="34" charset="0"/>
              </a:rPr>
              <a:t>Applicants for this funding will be required to demonstrate community research experience. </a:t>
            </a:r>
          </a:p>
          <a:p>
            <a:endParaRPr lang="en-GB" sz="2400" dirty="0">
              <a:effectLst/>
              <a:latin typeface="Aptos" panose="020B0004020202020204" pitchFamily="34" charset="0"/>
              <a:ea typeface="Arial" panose="020B0604020202020204" pitchFamily="34" charset="0"/>
            </a:endParaRPr>
          </a:p>
          <a:p>
            <a:r>
              <a:rPr lang="en-GB" sz="2400" dirty="0">
                <a:effectLst/>
                <a:latin typeface="Aptos" panose="020B0004020202020204" pitchFamily="34" charset="0"/>
                <a:ea typeface="Arial" panose="020B0604020202020204" pitchFamily="34" charset="0"/>
              </a:rPr>
              <a:t>Successful projects will likely have partners or collaborators to support their design and delivery.</a:t>
            </a:r>
            <a:endParaRPr lang="en-US" sz="2400" dirty="0"/>
          </a:p>
          <a:p>
            <a:endParaRPr lang="en-GB" sz="2400" dirty="0">
              <a:latin typeface="Aptos" panose="020B0004020202020204" pitchFamily="34" charset="0"/>
              <a:ea typeface="Arial" panose="020B0604020202020204" pitchFamily="34" charset="0"/>
            </a:endParaRPr>
          </a:p>
          <a:p>
            <a:r>
              <a:rPr lang="en-GB" sz="2400" dirty="0">
                <a:effectLst/>
                <a:latin typeface="Aptos" panose="020B0004020202020204" pitchFamily="34" charset="0"/>
                <a:ea typeface="Arial" panose="020B0604020202020204" pitchFamily="34" charset="0"/>
              </a:rPr>
              <a:t>In addition, projects should employ a participatory action research approach, meaning participants should be involved in determining the research content. </a:t>
            </a:r>
            <a:endParaRPr lang="en-GB" sz="2400" dirty="0">
              <a:effectLst/>
              <a:latin typeface="Arial" panose="020B0604020202020204" pitchFamily="34" charset="0"/>
              <a:ea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28B3B9EC-77ED-63AC-9648-533F84B3D8CE}"/>
              </a:ext>
            </a:extLst>
          </p:cNvPr>
          <p:cNvSpPr>
            <a:spLocks noGrp="1"/>
          </p:cNvSpPr>
          <p:nvPr>
            <p:ph type="sldNum" sz="quarter" idx="12"/>
          </p:nvPr>
        </p:nvSpPr>
        <p:spPr/>
        <p:txBody>
          <a:bodyPr/>
          <a:lstStyle/>
          <a:p>
            <a:fld id="{104B3E9E-CDCA-9349-9C5A-080C5680BB5D}" type="slidenum">
              <a:rPr lang="en-US" smtClean="0"/>
              <a:t>4</a:t>
            </a:fld>
            <a:endParaRPr lang="en-US"/>
          </a:p>
        </p:txBody>
      </p:sp>
      <p:sp>
        <p:nvSpPr>
          <p:cNvPr id="5" name="Title 1">
            <a:extLst>
              <a:ext uri="{FF2B5EF4-FFF2-40B4-BE49-F238E27FC236}">
                <a16:creationId xmlns:a16="http://schemas.microsoft.com/office/drawing/2014/main" id="{81A610C2-CF70-0F7D-2477-8D935A6837F0}"/>
              </a:ext>
            </a:extLst>
          </p:cNvPr>
          <p:cNvSpPr>
            <a:spLocks noGrp="1"/>
          </p:cNvSpPr>
          <p:nvPr>
            <p:ph type="title"/>
          </p:nvPr>
        </p:nvSpPr>
        <p:spPr>
          <a:xfrm>
            <a:off x="838200" y="271607"/>
            <a:ext cx="10515600" cy="1325563"/>
          </a:xfrm>
        </p:spPr>
        <p:txBody>
          <a:bodyPr>
            <a:normAutofit/>
          </a:bodyPr>
          <a:lstStyle/>
          <a:p>
            <a:pPr algn="ctr"/>
            <a:r>
              <a:rPr lang="en-US" sz="4000" dirty="0">
                <a:latin typeface="Bahnschrift" panose="020F0502020204030204" pitchFamily="34" charset="0"/>
              </a:rPr>
              <a:t>Mental Health </a:t>
            </a:r>
            <a:br>
              <a:rPr lang="en-US" sz="4000" dirty="0">
                <a:latin typeface="Bahnschrift" panose="020F0502020204030204" pitchFamily="34" charset="0"/>
              </a:rPr>
            </a:br>
            <a:r>
              <a:rPr lang="en-US" sz="4000" dirty="0">
                <a:latin typeface="Bahnschrift" panose="020F0502020204030204" pitchFamily="34" charset="0"/>
              </a:rPr>
              <a:t>Research Engagement Network Project</a:t>
            </a:r>
            <a:endParaRPr lang="en-US" sz="4000" dirty="0"/>
          </a:p>
        </p:txBody>
      </p:sp>
      <p:pic>
        <p:nvPicPr>
          <p:cNvPr id="6" name="Picture 5">
            <a:extLst>
              <a:ext uri="{FF2B5EF4-FFF2-40B4-BE49-F238E27FC236}">
                <a16:creationId xmlns:a16="http://schemas.microsoft.com/office/drawing/2014/main" id="{56193610-9AD8-3014-C802-7B050A95E94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284900" y="5377077"/>
            <a:ext cx="2656664" cy="1115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69126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7E4B1D-638A-DEFD-2978-0B0AC50CCFDE}"/>
              </a:ext>
            </a:extLst>
          </p:cNvPr>
          <p:cNvSpPr>
            <a:spLocks noGrp="1"/>
          </p:cNvSpPr>
          <p:nvPr>
            <p:ph idx="1"/>
          </p:nvPr>
        </p:nvSpPr>
        <p:spPr/>
        <p:txBody>
          <a:bodyPr>
            <a:normAutofit/>
          </a:bodyPr>
          <a:lstStyle/>
          <a:p>
            <a:pPr marL="0" indent="0">
              <a:buNone/>
            </a:pPr>
            <a:endParaRPr lang="en-GB" sz="2600" dirty="0">
              <a:effectLst/>
              <a:latin typeface="Arial" panose="020B0604020202020204" pitchFamily="34" charset="0"/>
              <a:ea typeface="Arial" panose="020B0604020202020204" pitchFamily="34" charset="0"/>
            </a:endParaRPr>
          </a:p>
          <a:p>
            <a:r>
              <a:rPr lang="en-GB" sz="2400" dirty="0">
                <a:latin typeface="Aptos" panose="020B0004020202020204" pitchFamily="34" charset="0"/>
                <a:ea typeface="Arial" panose="020B0604020202020204" pitchFamily="34" charset="0"/>
              </a:rPr>
              <a:t>R</a:t>
            </a:r>
            <a:r>
              <a:rPr lang="en-GB" sz="2400" dirty="0">
                <a:effectLst/>
                <a:latin typeface="Aptos" panose="020B0004020202020204" pitchFamily="34" charset="0"/>
                <a:ea typeface="Arial" panose="020B0604020202020204" pitchFamily="34" charset="0"/>
              </a:rPr>
              <a:t>emember, the purpose of your research project should be to identify how NHS Sussex research teams can increase willingness and enhance engagement with</a:t>
            </a:r>
            <a:r>
              <a:rPr lang="en-GB" sz="2400" b="1" dirty="0">
                <a:effectLst/>
                <a:latin typeface="Aptos" panose="020B0004020202020204" pitchFamily="34" charset="0"/>
                <a:ea typeface="Arial" panose="020B0604020202020204" pitchFamily="34" charset="0"/>
              </a:rPr>
              <a:t> the target groups </a:t>
            </a:r>
            <a:r>
              <a:rPr lang="en-GB" sz="2400" dirty="0">
                <a:effectLst/>
                <a:latin typeface="Aptos" panose="020B0004020202020204" pitchFamily="34" charset="0"/>
                <a:ea typeface="Arial" panose="020B0604020202020204" pitchFamily="34" charset="0"/>
              </a:rPr>
              <a:t>identified above in mental health research.  This should be an essential element of your project’s outcome.   </a:t>
            </a:r>
            <a:endParaRPr lang="en-GB" sz="2400" dirty="0">
              <a:effectLst/>
              <a:latin typeface="Arial" panose="020B0604020202020204" pitchFamily="34" charset="0"/>
              <a:ea typeface="Arial" panose="020B0604020202020204" pitchFamily="34" charset="0"/>
            </a:endParaRPr>
          </a:p>
          <a:p>
            <a:endParaRPr lang="en-GB" sz="2400" dirty="0">
              <a:effectLst/>
              <a:latin typeface="Aptos" panose="020B0004020202020204" pitchFamily="34" charset="0"/>
              <a:ea typeface="Times New Roman" panose="02020603050405020304" pitchFamily="18" charset="0"/>
            </a:endParaRPr>
          </a:p>
          <a:p>
            <a:r>
              <a:rPr lang="en-GB" sz="2400" dirty="0">
                <a:effectLst/>
                <a:latin typeface="Aptos" panose="020B0004020202020204" pitchFamily="34" charset="0"/>
                <a:ea typeface="Times New Roman" panose="02020603050405020304" pitchFamily="18" charset="0"/>
              </a:rPr>
              <a:t>At the end of the project, women’s engagement in mental health research will improve for at least those directly involved, and it will be even better if the action has a broader impact. </a:t>
            </a:r>
            <a:endParaRPr lang="en-GB" sz="2400" dirty="0">
              <a:effectLst/>
              <a:latin typeface="Times New Roman" panose="02020603050405020304" pitchFamily="18" charset="0"/>
              <a:ea typeface="Times New Roman" panose="02020603050405020304" pitchFamily="18" charset="0"/>
            </a:endParaRPr>
          </a:p>
          <a:p>
            <a:endParaRPr lang="en-US" dirty="0"/>
          </a:p>
        </p:txBody>
      </p:sp>
      <p:sp>
        <p:nvSpPr>
          <p:cNvPr id="4" name="Title 1">
            <a:extLst>
              <a:ext uri="{FF2B5EF4-FFF2-40B4-BE49-F238E27FC236}">
                <a16:creationId xmlns:a16="http://schemas.microsoft.com/office/drawing/2014/main" id="{5429078E-84C1-5AFA-06ED-B773C9DE251F}"/>
              </a:ext>
            </a:extLst>
          </p:cNvPr>
          <p:cNvSpPr>
            <a:spLocks noGrp="1"/>
          </p:cNvSpPr>
          <p:nvPr>
            <p:ph type="title"/>
          </p:nvPr>
        </p:nvSpPr>
        <p:spPr/>
        <p:txBody>
          <a:bodyPr>
            <a:normAutofit/>
          </a:bodyPr>
          <a:lstStyle/>
          <a:p>
            <a:pPr algn="ctr"/>
            <a:r>
              <a:rPr lang="en-US" sz="4000" dirty="0">
                <a:latin typeface="Bahnschrift" panose="020F0502020204030204" pitchFamily="34" charset="0"/>
              </a:rPr>
              <a:t>Mental Health </a:t>
            </a:r>
            <a:br>
              <a:rPr lang="en-US" sz="4000" dirty="0">
                <a:latin typeface="Bahnschrift" panose="020F0502020204030204" pitchFamily="34" charset="0"/>
              </a:rPr>
            </a:br>
            <a:r>
              <a:rPr lang="en-US" sz="4000" dirty="0">
                <a:latin typeface="Bahnschrift" panose="020F0502020204030204" pitchFamily="34" charset="0"/>
              </a:rPr>
              <a:t>Research Engagement Network Project</a:t>
            </a:r>
            <a:endParaRPr lang="en-US" sz="4000" dirty="0"/>
          </a:p>
        </p:txBody>
      </p:sp>
      <p:sp>
        <p:nvSpPr>
          <p:cNvPr id="5" name="Slide Number Placeholder 4">
            <a:extLst>
              <a:ext uri="{FF2B5EF4-FFF2-40B4-BE49-F238E27FC236}">
                <a16:creationId xmlns:a16="http://schemas.microsoft.com/office/drawing/2014/main" id="{412C1E6C-A56E-89A7-B0DC-FFD9B21597DD}"/>
              </a:ext>
            </a:extLst>
          </p:cNvPr>
          <p:cNvSpPr>
            <a:spLocks noGrp="1"/>
          </p:cNvSpPr>
          <p:nvPr>
            <p:ph type="sldNum" sz="quarter" idx="12"/>
          </p:nvPr>
        </p:nvSpPr>
        <p:spPr/>
        <p:txBody>
          <a:bodyPr/>
          <a:lstStyle/>
          <a:p>
            <a:fld id="{104B3E9E-CDCA-9349-9C5A-080C5680BB5D}" type="slidenum">
              <a:rPr lang="en-US" smtClean="0"/>
              <a:t>5</a:t>
            </a:fld>
            <a:endParaRPr lang="en-US"/>
          </a:p>
        </p:txBody>
      </p:sp>
      <p:pic>
        <p:nvPicPr>
          <p:cNvPr id="2" name="Picture 1">
            <a:extLst>
              <a:ext uri="{FF2B5EF4-FFF2-40B4-BE49-F238E27FC236}">
                <a16:creationId xmlns:a16="http://schemas.microsoft.com/office/drawing/2014/main" id="{D1F38E10-948B-5DA1-973E-88F0AD55251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253728" y="5377077"/>
            <a:ext cx="2656664" cy="1115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56905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32C02-1B75-D9B0-B931-5E0CC51D6EB8}"/>
              </a:ext>
            </a:extLst>
          </p:cNvPr>
          <p:cNvSpPr>
            <a:spLocks noGrp="1"/>
          </p:cNvSpPr>
          <p:nvPr>
            <p:ph type="title"/>
          </p:nvPr>
        </p:nvSpPr>
        <p:spPr/>
        <p:txBody>
          <a:bodyPr>
            <a:normAutofit/>
          </a:bodyPr>
          <a:lstStyle/>
          <a:p>
            <a:pPr algn="ctr"/>
            <a:r>
              <a:rPr lang="en-US" sz="4000" dirty="0">
                <a:latin typeface="Bahnschrift" panose="020F0502020204030204" pitchFamily="34" charset="0"/>
              </a:rPr>
              <a:t>Mental Health </a:t>
            </a:r>
            <a:br>
              <a:rPr lang="en-US" sz="4000" dirty="0">
                <a:latin typeface="Bahnschrift" panose="020F0502020204030204" pitchFamily="34" charset="0"/>
              </a:rPr>
            </a:br>
            <a:r>
              <a:rPr lang="en-US" sz="4000" dirty="0">
                <a:latin typeface="Bahnschrift" panose="020F0502020204030204" pitchFamily="34" charset="0"/>
              </a:rPr>
              <a:t>Research Engagement Network Project</a:t>
            </a:r>
            <a:endParaRPr lang="en-US" sz="4000" dirty="0"/>
          </a:p>
        </p:txBody>
      </p:sp>
      <p:graphicFrame>
        <p:nvGraphicFramePr>
          <p:cNvPr id="4" name="Content Placeholder 3">
            <a:extLst>
              <a:ext uri="{FF2B5EF4-FFF2-40B4-BE49-F238E27FC236}">
                <a16:creationId xmlns:a16="http://schemas.microsoft.com/office/drawing/2014/main" id="{38F10CD7-4017-CE56-401D-09A64FBB37CD}"/>
              </a:ext>
            </a:extLst>
          </p:cNvPr>
          <p:cNvGraphicFramePr>
            <a:graphicFrameLocks noGrp="1"/>
          </p:cNvGraphicFramePr>
          <p:nvPr>
            <p:ph idx="1"/>
            <p:extLst>
              <p:ext uri="{D42A27DB-BD31-4B8C-83A1-F6EECF244321}">
                <p14:modId xmlns:p14="http://schemas.microsoft.com/office/powerpoint/2010/main" val="2953681774"/>
              </p:ext>
            </p:extLst>
          </p:nvPr>
        </p:nvGraphicFramePr>
        <p:xfrm>
          <a:off x="1426464" y="1883664"/>
          <a:ext cx="9674352" cy="4352545"/>
        </p:xfrm>
        <a:graphic>
          <a:graphicData uri="http://schemas.openxmlformats.org/drawingml/2006/table">
            <a:tbl>
              <a:tblPr firstRow="1" firstCol="1" bandRow="1">
                <a:tableStyleId>{5C22544A-7EE6-4342-B048-85BDC9FD1C3A}</a:tableStyleId>
              </a:tblPr>
              <a:tblGrid>
                <a:gridCol w="6400698">
                  <a:extLst>
                    <a:ext uri="{9D8B030D-6E8A-4147-A177-3AD203B41FA5}">
                      <a16:colId xmlns:a16="http://schemas.microsoft.com/office/drawing/2014/main" val="1970384108"/>
                    </a:ext>
                  </a:extLst>
                </a:gridCol>
                <a:gridCol w="3273654">
                  <a:extLst>
                    <a:ext uri="{9D8B030D-6E8A-4147-A177-3AD203B41FA5}">
                      <a16:colId xmlns:a16="http://schemas.microsoft.com/office/drawing/2014/main" val="184729733"/>
                    </a:ext>
                  </a:extLst>
                </a:gridCol>
              </a:tblGrid>
              <a:tr h="621793">
                <a:tc>
                  <a:txBody>
                    <a:bodyPr/>
                    <a:lstStyle/>
                    <a:p>
                      <a:r>
                        <a:rPr lang="en-GB" sz="1200" kern="100">
                          <a:effectLst/>
                        </a:rPr>
                        <a:t>Activity </a:t>
                      </a:r>
                      <a:endParaRPr lang="en-GB" sz="1100" kern="100">
                        <a:effectLst/>
                      </a:endParaRPr>
                    </a:p>
                    <a:p>
                      <a:r>
                        <a:rPr lang="en-GB" sz="1200" kern="100">
                          <a:effectLst/>
                        </a:rPr>
                        <a:t> </a:t>
                      </a:r>
                      <a:endParaRPr lang="en-GB" sz="1100" kern="100">
                        <a:effectLst/>
                        <a:latin typeface="Arial" panose="020B0604020202020204" pitchFamily="34" charset="0"/>
                        <a:ea typeface="Arial" panose="020B0604020202020204" pitchFamily="34" charset="0"/>
                      </a:endParaRPr>
                    </a:p>
                  </a:txBody>
                  <a:tcPr marL="68580" marR="68580" marT="0" marB="0"/>
                </a:tc>
                <a:tc>
                  <a:txBody>
                    <a:bodyPr/>
                    <a:lstStyle/>
                    <a:p>
                      <a:r>
                        <a:rPr lang="en-GB" sz="1200" kern="100">
                          <a:effectLst/>
                        </a:rPr>
                        <a:t>Date.</a:t>
                      </a:r>
                      <a:endParaRPr lang="en-GB" sz="1100" kern="1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1497788655"/>
                  </a:ext>
                </a:extLst>
              </a:tr>
              <a:tr h="310896">
                <a:tc>
                  <a:txBody>
                    <a:bodyPr/>
                    <a:lstStyle/>
                    <a:p>
                      <a:r>
                        <a:rPr lang="en-GB" sz="1200" kern="100">
                          <a:effectLst/>
                        </a:rPr>
                        <a:t>Applications for Expression of Interest (EOI) open</a:t>
                      </a:r>
                      <a:endParaRPr lang="en-GB" sz="1100" kern="100">
                        <a:effectLst/>
                        <a:latin typeface="Arial" panose="020B0604020202020204" pitchFamily="34" charset="0"/>
                        <a:ea typeface="Arial" panose="020B0604020202020204" pitchFamily="34" charset="0"/>
                      </a:endParaRPr>
                    </a:p>
                  </a:txBody>
                  <a:tcPr marL="68580" marR="68580" marT="0" marB="0"/>
                </a:tc>
                <a:tc>
                  <a:txBody>
                    <a:bodyPr/>
                    <a:lstStyle/>
                    <a:p>
                      <a:r>
                        <a:rPr lang="en-GB" sz="1200" kern="100">
                          <a:effectLst/>
                        </a:rPr>
                        <a:t>17</a:t>
                      </a:r>
                      <a:r>
                        <a:rPr lang="en-GB" sz="1200" kern="100" baseline="30000">
                          <a:effectLst/>
                        </a:rPr>
                        <a:t>th</a:t>
                      </a:r>
                      <a:r>
                        <a:rPr lang="en-GB" sz="1200" kern="100">
                          <a:effectLst/>
                        </a:rPr>
                        <a:t>  December 2024</a:t>
                      </a:r>
                      <a:endParaRPr lang="en-GB" sz="1100" kern="1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388744679"/>
                  </a:ext>
                </a:extLst>
              </a:tr>
              <a:tr h="310896">
                <a:tc>
                  <a:txBody>
                    <a:bodyPr/>
                    <a:lstStyle/>
                    <a:p>
                      <a:r>
                        <a:rPr lang="en-GB" sz="1200" kern="100">
                          <a:effectLst/>
                        </a:rPr>
                        <a:t>Information and Guidance sessions for applicants</a:t>
                      </a:r>
                      <a:endParaRPr lang="en-GB" sz="1100" kern="100">
                        <a:effectLst/>
                        <a:latin typeface="Arial" panose="020B0604020202020204" pitchFamily="34" charset="0"/>
                        <a:ea typeface="Arial" panose="020B0604020202020204" pitchFamily="34" charset="0"/>
                      </a:endParaRPr>
                    </a:p>
                  </a:txBody>
                  <a:tcPr marL="68580" marR="68580" marT="0" marB="0"/>
                </a:tc>
                <a:tc>
                  <a:txBody>
                    <a:bodyPr/>
                    <a:lstStyle/>
                    <a:p>
                      <a:r>
                        <a:rPr lang="en-GB" sz="1200" kern="100">
                          <a:effectLst/>
                        </a:rPr>
                        <a:t>11</a:t>
                      </a:r>
                      <a:r>
                        <a:rPr lang="en-GB" sz="1200" kern="100" baseline="30000">
                          <a:effectLst/>
                        </a:rPr>
                        <a:t>th</a:t>
                      </a:r>
                      <a:r>
                        <a:rPr lang="en-GB" sz="1200" kern="100">
                          <a:effectLst/>
                        </a:rPr>
                        <a:t> December 2024</a:t>
                      </a:r>
                      <a:endParaRPr lang="en-GB" sz="1100" kern="1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1579213662"/>
                  </a:ext>
                </a:extLst>
              </a:tr>
              <a:tr h="310896">
                <a:tc>
                  <a:txBody>
                    <a:bodyPr/>
                    <a:lstStyle/>
                    <a:p>
                      <a:r>
                        <a:rPr lang="en-GB" sz="1200" kern="100">
                          <a:effectLst/>
                        </a:rPr>
                        <a:t>Submission date for EOI</a:t>
                      </a:r>
                      <a:endParaRPr lang="en-GB" sz="1100" kern="100">
                        <a:effectLst/>
                        <a:latin typeface="Arial" panose="020B0604020202020204" pitchFamily="34" charset="0"/>
                        <a:ea typeface="Arial" panose="020B0604020202020204" pitchFamily="34" charset="0"/>
                      </a:endParaRPr>
                    </a:p>
                  </a:txBody>
                  <a:tcPr marL="68580" marR="68580" marT="0" marB="0"/>
                </a:tc>
                <a:tc>
                  <a:txBody>
                    <a:bodyPr/>
                    <a:lstStyle/>
                    <a:p>
                      <a:r>
                        <a:rPr lang="en-GB" sz="1200" kern="100">
                          <a:effectLst/>
                        </a:rPr>
                        <a:t>10</a:t>
                      </a:r>
                      <a:r>
                        <a:rPr lang="en-GB" sz="1200" kern="100" baseline="30000">
                          <a:effectLst/>
                        </a:rPr>
                        <a:t>th</a:t>
                      </a:r>
                      <a:r>
                        <a:rPr lang="en-GB" sz="1200" kern="100">
                          <a:effectLst/>
                        </a:rPr>
                        <a:t> February 2025</a:t>
                      </a:r>
                      <a:endParaRPr lang="en-GB" sz="1100" kern="1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2978373945"/>
                  </a:ext>
                </a:extLst>
              </a:tr>
              <a:tr h="310896">
                <a:tc>
                  <a:txBody>
                    <a:bodyPr/>
                    <a:lstStyle/>
                    <a:p>
                      <a:r>
                        <a:rPr lang="en-GB" sz="1200" kern="100">
                          <a:effectLst/>
                        </a:rPr>
                        <a:t>Decision period</a:t>
                      </a:r>
                      <a:endParaRPr lang="en-GB" sz="1100" kern="100">
                        <a:effectLst/>
                        <a:latin typeface="Arial" panose="020B0604020202020204" pitchFamily="34" charset="0"/>
                        <a:ea typeface="Arial" panose="020B0604020202020204" pitchFamily="34" charset="0"/>
                      </a:endParaRPr>
                    </a:p>
                  </a:txBody>
                  <a:tcPr marL="68580" marR="68580" marT="0" marB="0"/>
                </a:tc>
                <a:tc>
                  <a:txBody>
                    <a:bodyPr/>
                    <a:lstStyle/>
                    <a:p>
                      <a:r>
                        <a:rPr lang="en-GB" sz="1200" kern="100">
                          <a:effectLst/>
                        </a:rPr>
                        <a:t>10</a:t>
                      </a:r>
                      <a:r>
                        <a:rPr lang="en-GB" sz="1200" kern="100" baseline="30000">
                          <a:effectLst/>
                        </a:rPr>
                        <a:t>th</a:t>
                      </a:r>
                      <a:r>
                        <a:rPr lang="en-GB" sz="1200" kern="100">
                          <a:effectLst/>
                        </a:rPr>
                        <a:t>  – 24</a:t>
                      </a:r>
                      <a:r>
                        <a:rPr lang="en-GB" sz="1200" kern="100" baseline="30000">
                          <a:effectLst/>
                        </a:rPr>
                        <a:t>th</a:t>
                      </a:r>
                      <a:r>
                        <a:rPr lang="en-GB" sz="1200" kern="100">
                          <a:effectLst/>
                        </a:rPr>
                        <a:t> February 2025</a:t>
                      </a:r>
                      <a:endParaRPr lang="en-GB" sz="1100" kern="1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1147089299"/>
                  </a:ext>
                </a:extLst>
              </a:tr>
              <a:tr h="310896">
                <a:tc>
                  <a:txBody>
                    <a:bodyPr/>
                    <a:lstStyle/>
                    <a:p>
                      <a:r>
                        <a:rPr lang="en-GB" sz="1200" kern="100">
                          <a:effectLst/>
                        </a:rPr>
                        <a:t>Decision of EOI announcement </a:t>
                      </a:r>
                      <a:endParaRPr lang="en-GB" sz="1100" kern="100">
                        <a:effectLst/>
                        <a:latin typeface="Arial" panose="020B0604020202020204" pitchFamily="34" charset="0"/>
                        <a:ea typeface="Arial" panose="020B0604020202020204" pitchFamily="34" charset="0"/>
                      </a:endParaRPr>
                    </a:p>
                  </a:txBody>
                  <a:tcPr marL="68580" marR="68580" marT="0" marB="0"/>
                </a:tc>
                <a:tc>
                  <a:txBody>
                    <a:bodyPr/>
                    <a:lstStyle/>
                    <a:p>
                      <a:r>
                        <a:rPr lang="en-GB" sz="1200" kern="100">
                          <a:effectLst/>
                        </a:rPr>
                        <a:t>W/c 24</a:t>
                      </a:r>
                      <a:r>
                        <a:rPr lang="en-GB" sz="1200" kern="100" baseline="30000">
                          <a:effectLst/>
                        </a:rPr>
                        <a:t>th</a:t>
                      </a:r>
                      <a:r>
                        <a:rPr lang="en-GB" sz="1200" kern="100">
                          <a:effectLst/>
                        </a:rPr>
                        <a:t> February </a:t>
                      </a:r>
                      <a:endParaRPr lang="en-GB" sz="1100" kern="1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3190849495"/>
                  </a:ext>
                </a:extLst>
              </a:tr>
              <a:tr h="310896">
                <a:tc>
                  <a:txBody>
                    <a:bodyPr/>
                    <a:lstStyle/>
                    <a:p>
                      <a:r>
                        <a:rPr lang="en-GB" sz="1200" kern="100">
                          <a:effectLst/>
                        </a:rPr>
                        <a:t>First development payment of £1,000</a:t>
                      </a:r>
                      <a:endParaRPr lang="en-GB" sz="1100" kern="100">
                        <a:effectLst/>
                        <a:latin typeface="Arial" panose="020B0604020202020204" pitchFamily="34" charset="0"/>
                        <a:ea typeface="Arial" panose="020B0604020202020204" pitchFamily="34" charset="0"/>
                      </a:endParaRPr>
                    </a:p>
                  </a:txBody>
                  <a:tcPr marL="68580" marR="68580" marT="0" marB="0"/>
                </a:tc>
                <a:tc>
                  <a:txBody>
                    <a:bodyPr/>
                    <a:lstStyle/>
                    <a:p>
                      <a:r>
                        <a:rPr lang="en-GB" sz="1200" kern="100">
                          <a:effectLst/>
                        </a:rPr>
                        <a:t>3</a:t>
                      </a:r>
                      <a:r>
                        <a:rPr lang="en-GB" sz="1200" kern="100" baseline="30000">
                          <a:effectLst/>
                        </a:rPr>
                        <a:t>rd</a:t>
                      </a:r>
                      <a:r>
                        <a:rPr lang="en-GB" sz="1200" kern="100">
                          <a:effectLst/>
                        </a:rPr>
                        <a:t> March 2025</a:t>
                      </a:r>
                      <a:endParaRPr lang="en-GB" sz="1100" kern="1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3961919593"/>
                  </a:ext>
                </a:extLst>
              </a:tr>
              <a:tr h="310896">
                <a:tc>
                  <a:txBody>
                    <a:bodyPr/>
                    <a:lstStyle/>
                    <a:p>
                      <a:r>
                        <a:rPr lang="en-GB" sz="1200" kern="100">
                          <a:effectLst/>
                        </a:rPr>
                        <a:t>Drafting of detailed application </a:t>
                      </a:r>
                      <a:endParaRPr lang="en-GB" sz="1100" kern="100">
                        <a:effectLst/>
                        <a:latin typeface="Arial" panose="020B0604020202020204" pitchFamily="34" charset="0"/>
                        <a:ea typeface="Arial" panose="020B0604020202020204" pitchFamily="34" charset="0"/>
                      </a:endParaRPr>
                    </a:p>
                  </a:txBody>
                  <a:tcPr marL="68580" marR="68580" marT="0" marB="0"/>
                </a:tc>
                <a:tc>
                  <a:txBody>
                    <a:bodyPr/>
                    <a:lstStyle/>
                    <a:p>
                      <a:r>
                        <a:rPr lang="en-GB" sz="1200" kern="100">
                          <a:effectLst/>
                        </a:rPr>
                        <a:t>3</a:t>
                      </a:r>
                      <a:r>
                        <a:rPr lang="en-GB" sz="1200" kern="100" baseline="30000">
                          <a:effectLst/>
                        </a:rPr>
                        <a:t>rd </a:t>
                      </a:r>
                      <a:r>
                        <a:rPr lang="en-GB" sz="1200" kern="100">
                          <a:effectLst/>
                        </a:rPr>
                        <a:t>– 28</a:t>
                      </a:r>
                      <a:r>
                        <a:rPr lang="en-GB" sz="1200" kern="100" baseline="30000">
                          <a:effectLst/>
                        </a:rPr>
                        <a:t>th</a:t>
                      </a:r>
                      <a:r>
                        <a:rPr lang="en-GB" sz="1200" kern="100">
                          <a:effectLst/>
                        </a:rPr>
                        <a:t> March 2025</a:t>
                      </a:r>
                      <a:endParaRPr lang="en-GB" sz="1100" kern="1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132736131"/>
                  </a:ext>
                </a:extLst>
              </a:tr>
              <a:tr h="310896">
                <a:tc>
                  <a:txBody>
                    <a:bodyPr/>
                    <a:lstStyle/>
                    <a:p>
                      <a:r>
                        <a:rPr lang="en-GB" sz="1200" kern="100">
                          <a:effectLst/>
                        </a:rPr>
                        <a:t>Submission and presentation of detailed application </a:t>
                      </a:r>
                      <a:endParaRPr lang="en-GB" sz="1100" kern="100">
                        <a:effectLst/>
                        <a:latin typeface="Arial" panose="020B0604020202020204" pitchFamily="34" charset="0"/>
                        <a:ea typeface="Arial" panose="020B0604020202020204" pitchFamily="34" charset="0"/>
                      </a:endParaRPr>
                    </a:p>
                  </a:txBody>
                  <a:tcPr marL="68580" marR="68580" marT="0" marB="0"/>
                </a:tc>
                <a:tc>
                  <a:txBody>
                    <a:bodyPr/>
                    <a:lstStyle/>
                    <a:p>
                      <a:r>
                        <a:rPr lang="en-GB" sz="1200" kern="100" dirty="0">
                          <a:effectLst/>
                        </a:rPr>
                        <a:t>31</a:t>
                      </a:r>
                      <a:r>
                        <a:rPr lang="en-GB" sz="1200" kern="100" baseline="30000" dirty="0">
                          <a:effectLst/>
                        </a:rPr>
                        <a:t>st</a:t>
                      </a:r>
                      <a:r>
                        <a:rPr lang="en-GB" sz="1200" kern="100" dirty="0">
                          <a:effectLst/>
                        </a:rPr>
                        <a:t> March – 14</a:t>
                      </a:r>
                      <a:r>
                        <a:rPr lang="en-GB" sz="1200" kern="100" baseline="30000" dirty="0">
                          <a:effectLst/>
                        </a:rPr>
                        <a:t>th</a:t>
                      </a:r>
                      <a:r>
                        <a:rPr lang="en-GB" sz="1200" kern="100" dirty="0">
                          <a:effectLst/>
                        </a:rPr>
                        <a:t> April 2025 </a:t>
                      </a:r>
                      <a:endParaRPr lang="en-GB" sz="1100" kern="100" dirty="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3209271765"/>
                  </a:ext>
                </a:extLst>
              </a:tr>
              <a:tr h="310896">
                <a:tc>
                  <a:txBody>
                    <a:bodyPr/>
                    <a:lstStyle/>
                    <a:p>
                      <a:r>
                        <a:rPr lang="en-GB" sz="1200" kern="100">
                          <a:effectLst/>
                        </a:rPr>
                        <a:t>Project agreement </a:t>
                      </a:r>
                      <a:endParaRPr lang="en-GB" sz="1100" kern="100">
                        <a:effectLst/>
                        <a:latin typeface="Arial" panose="020B0604020202020204" pitchFamily="34" charset="0"/>
                        <a:ea typeface="Arial" panose="020B0604020202020204" pitchFamily="34" charset="0"/>
                      </a:endParaRPr>
                    </a:p>
                  </a:txBody>
                  <a:tcPr marL="68580" marR="68580" marT="0" marB="0"/>
                </a:tc>
                <a:tc>
                  <a:txBody>
                    <a:bodyPr/>
                    <a:lstStyle/>
                    <a:p>
                      <a:r>
                        <a:rPr lang="en-GB" sz="1200" kern="100">
                          <a:effectLst/>
                        </a:rPr>
                        <a:t>W/c 21</a:t>
                      </a:r>
                      <a:r>
                        <a:rPr lang="en-GB" sz="1200" kern="100" baseline="30000">
                          <a:effectLst/>
                        </a:rPr>
                        <a:t>st</a:t>
                      </a:r>
                      <a:r>
                        <a:rPr lang="en-GB" sz="1200" kern="100">
                          <a:effectLst/>
                        </a:rPr>
                        <a:t> April 2025</a:t>
                      </a:r>
                      <a:endParaRPr lang="en-GB" sz="1100" kern="1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2425337538"/>
                  </a:ext>
                </a:extLst>
              </a:tr>
              <a:tr h="310896">
                <a:tc>
                  <a:txBody>
                    <a:bodyPr/>
                    <a:lstStyle/>
                    <a:p>
                      <a:r>
                        <a:rPr lang="en-GB" sz="1200" kern="100">
                          <a:effectLst/>
                        </a:rPr>
                        <a:t>Project starts</a:t>
                      </a:r>
                      <a:endParaRPr lang="en-GB" sz="1100" kern="100">
                        <a:effectLst/>
                        <a:latin typeface="Arial" panose="020B0604020202020204" pitchFamily="34" charset="0"/>
                        <a:ea typeface="Arial" panose="020B0604020202020204" pitchFamily="34" charset="0"/>
                      </a:endParaRPr>
                    </a:p>
                  </a:txBody>
                  <a:tcPr marL="68580" marR="68580" marT="0" marB="0"/>
                </a:tc>
                <a:tc>
                  <a:txBody>
                    <a:bodyPr/>
                    <a:lstStyle/>
                    <a:p>
                      <a:r>
                        <a:rPr lang="en-GB" sz="1200" kern="100">
                          <a:effectLst/>
                        </a:rPr>
                        <a:t>30</a:t>
                      </a:r>
                      <a:r>
                        <a:rPr lang="en-GB" sz="1200" kern="100" baseline="30000">
                          <a:effectLst/>
                        </a:rPr>
                        <a:t>th</a:t>
                      </a:r>
                      <a:r>
                        <a:rPr lang="en-GB" sz="1200" kern="100">
                          <a:effectLst/>
                        </a:rPr>
                        <a:t> April 2025</a:t>
                      </a:r>
                      <a:endParaRPr lang="en-GB" sz="1100" kern="1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119762634"/>
                  </a:ext>
                </a:extLst>
              </a:tr>
              <a:tr h="310896">
                <a:tc>
                  <a:txBody>
                    <a:bodyPr/>
                    <a:lstStyle/>
                    <a:p>
                      <a:r>
                        <a:rPr lang="en-GB" sz="1200" kern="100">
                          <a:effectLst/>
                        </a:rPr>
                        <a:t>Second payment of £6,000 for project delivery </a:t>
                      </a:r>
                      <a:endParaRPr lang="en-GB" sz="1100" kern="100">
                        <a:effectLst/>
                        <a:latin typeface="Arial" panose="020B0604020202020204" pitchFamily="34" charset="0"/>
                        <a:ea typeface="Arial" panose="020B0604020202020204" pitchFamily="34" charset="0"/>
                      </a:endParaRPr>
                    </a:p>
                  </a:txBody>
                  <a:tcPr marL="68580" marR="68580" marT="0" marB="0"/>
                </a:tc>
                <a:tc>
                  <a:txBody>
                    <a:bodyPr/>
                    <a:lstStyle/>
                    <a:p>
                      <a:r>
                        <a:rPr lang="en-GB" sz="1200" kern="100">
                          <a:effectLst/>
                        </a:rPr>
                        <a:t>30</a:t>
                      </a:r>
                      <a:r>
                        <a:rPr lang="en-GB" sz="1200" kern="100" baseline="30000">
                          <a:effectLst/>
                        </a:rPr>
                        <a:t>th</a:t>
                      </a:r>
                      <a:r>
                        <a:rPr lang="en-GB" sz="1200" kern="100">
                          <a:effectLst/>
                        </a:rPr>
                        <a:t> May 2025</a:t>
                      </a:r>
                      <a:endParaRPr lang="en-GB" sz="1100" kern="1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3149094667"/>
                  </a:ext>
                </a:extLst>
              </a:tr>
              <a:tr h="310896">
                <a:tc>
                  <a:txBody>
                    <a:bodyPr/>
                    <a:lstStyle/>
                    <a:p>
                      <a:r>
                        <a:rPr lang="en-GB" sz="1200" kern="100">
                          <a:effectLst/>
                        </a:rPr>
                        <a:t>Project end </a:t>
                      </a:r>
                      <a:endParaRPr lang="en-GB" sz="1100" kern="100">
                        <a:effectLst/>
                        <a:latin typeface="Arial" panose="020B0604020202020204" pitchFamily="34" charset="0"/>
                        <a:ea typeface="Arial" panose="020B0604020202020204" pitchFamily="34" charset="0"/>
                      </a:endParaRPr>
                    </a:p>
                  </a:txBody>
                  <a:tcPr marL="68580" marR="68580" marT="0" marB="0"/>
                </a:tc>
                <a:tc>
                  <a:txBody>
                    <a:bodyPr/>
                    <a:lstStyle/>
                    <a:p>
                      <a:r>
                        <a:rPr lang="en-GB" sz="1200" kern="100" dirty="0">
                          <a:effectLst/>
                        </a:rPr>
                        <a:t>31</a:t>
                      </a:r>
                      <a:r>
                        <a:rPr lang="en-GB" sz="1200" kern="100" baseline="30000" dirty="0">
                          <a:effectLst/>
                        </a:rPr>
                        <a:t>st</a:t>
                      </a:r>
                      <a:r>
                        <a:rPr lang="en-GB" sz="1200" kern="100" dirty="0">
                          <a:effectLst/>
                        </a:rPr>
                        <a:t> August 2025</a:t>
                      </a:r>
                      <a:endParaRPr lang="en-GB" sz="1100" kern="100" dirty="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1053989754"/>
                  </a:ext>
                </a:extLst>
              </a:tr>
            </a:tbl>
          </a:graphicData>
        </a:graphic>
      </p:graphicFrame>
      <p:sp>
        <p:nvSpPr>
          <p:cNvPr id="5" name="Slide Number Placeholder 4">
            <a:extLst>
              <a:ext uri="{FF2B5EF4-FFF2-40B4-BE49-F238E27FC236}">
                <a16:creationId xmlns:a16="http://schemas.microsoft.com/office/drawing/2014/main" id="{9F61722D-7004-955A-2640-B578ED3DE346}"/>
              </a:ext>
            </a:extLst>
          </p:cNvPr>
          <p:cNvSpPr>
            <a:spLocks noGrp="1"/>
          </p:cNvSpPr>
          <p:nvPr>
            <p:ph type="sldNum" sz="quarter" idx="12"/>
          </p:nvPr>
        </p:nvSpPr>
        <p:spPr/>
        <p:txBody>
          <a:bodyPr/>
          <a:lstStyle/>
          <a:p>
            <a:fld id="{104B3E9E-CDCA-9349-9C5A-080C5680BB5D}" type="slidenum">
              <a:rPr lang="en-US" smtClean="0"/>
              <a:t>6</a:t>
            </a:fld>
            <a:endParaRPr lang="en-US"/>
          </a:p>
        </p:txBody>
      </p:sp>
    </p:spTree>
    <p:extLst>
      <p:ext uri="{BB962C8B-B14F-4D97-AF65-F5344CB8AC3E}">
        <p14:creationId xmlns:p14="http://schemas.microsoft.com/office/powerpoint/2010/main" val="1825249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418ABB2-4755-EE94-98A2-A296D9F78BAC}"/>
              </a:ext>
            </a:extLst>
          </p:cNvPr>
          <p:cNvSpPr>
            <a:spLocks noGrp="1"/>
          </p:cNvSpPr>
          <p:nvPr>
            <p:ph type="title"/>
          </p:nvPr>
        </p:nvSpPr>
        <p:spPr>
          <a:xfrm>
            <a:off x="838200" y="187325"/>
            <a:ext cx="10515600" cy="1325563"/>
          </a:xfrm>
        </p:spPr>
        <p:txBody>
          <a:bodyPr>
            <a:normAutofit/>
          </a:bodyPr>
          <a:lstStyle/>
          <a:p>
            <a:pPr algn="ctr"/>
            <a:r>
              <a:rPr lang="en-US" sz="4000" dirty="0">
                <a:latin typeface="Bahnschrift" panose="020F0502020204030204" pitchFamily="34" charset="0"/>
              </a:rPr>
              <a:t>Mental Health </a:t>
            </a:r>
            <a:br>
              <a:rPr lang="en-US" sz="4000" dirty="0">
                <a:latin typeface="Bahnschrift" panose="020F0502020204030204" pitchFamily="34" charset="0"/>
              </a:rPr>
            </a:br>
            <a:r>
              <a:rPr lang="en-US" sz="4000" dirty="0">
                <a:latin typeface="Bahnschrift" panose="020F0502020204030204" pitchFamily="34" charset="0"/>
              </a:rPr>
              <a:t>Research Engagement Network Project</a:t>
            </a:r>
            <a:endParaRPr lang="en-US" sz="4000" dirty="0"/>
          </a:p>
        </p:txBody>
      </p:sp>
      <p:sp>
        <p:nvSpPr>
          <p:cNvPr id="3" name="Content Placeholder 2">
            <a:extLst>
              <a:ext uri="{FF2B5EF4-FFF2-40B4-BE49-F238E27FC236}">
                <a16:creationId xmlns:a16="http://schemas.microsoft.com/office/drawing/2014/main" id="{D4B86AA2-7E70-0D65-9368-04AA88859A9B}"/>
              </a:ext>
            </a:extLst>
          </p:cNvPr>
          <p:cNvSpPr>
            <a:spLocks noGrp="1"/>
          </p:cNvSpPr>
          <p:nvPr>
            <p:ph sz="half" idx="1"/>
          </p:nvPr>
        </p:nvSpPr>
        <p:spPr>
          <a:xfrm>
            <a:off x="838200" y="1690688"/>
            <a:ext cx="5994400" cy="4486275"/>
          </a:xfrm>
        </p:spPr>
        <p:txBody>
          <a:bodyPr>
            <a:normAutofit fontScale="92500" lnSpcReduction="10000"/>
          </a:bodyPr>
          <a:lstStyle/>
          <a:p>
            <a:pPr marL="0" indent="0">
              <a:buNone/>
            </a:pPr>
            <a:r>
              <a:rPr lang="en-GB" sz="2600" dirty="0">
                <a:effectLst/>
                <a:latin typeface="Aptos" panose="020B0004020202020204" pitchFamily="34" charset="0"/>
                <a:ea typeface="Arial" panose="020B0604020202020204" pitchFamily="34" charset="0"/>
              </a:rPr>
              <a:t>Community researchers applying for this funding must b</a:t>
            </a:r>
            <a:r>
              <a:rPr lang="en-GB" sz="2600" u="none" strike="noStrike" dirty="0">
                <a:effectLst/>
                <a:latin typeface="Aptos" panose="020B0004020202020204" pitchFamily="34" charset="0"/>
                <a:ea typeface="Arial" panose="020B0604020202020204" pitchFamily="34" charset="0"/>
                <a:cs typeface="Arial" panose="020B0604020202020204" pitchFamily="34" charset="0"/>
              </a:rPr>
              <a:t>e hosted by one of the13 named VCSE partners, who will support the project's design and delivery. </a:t>
            </a:r>
          </a:p>
          <a:p>
            <a:pPr marL="342900" lvl="0" indent="-342900" fontAlgn="base">
              <a:buClr>
                <a:srgbClr val="000000"/>
              </a:buClr>
              <a:buSzPts val="1100"/>
              <a:buFont typeface="Arial" panose="020B0604020202020204" pitchFamily="34" charset="0"/>
              <a:buChar char="●"/>
            </a:pPr>
            <a:endParaRPr lang="en-GB" sz="2600" u="none" strike="noStrike" dirty="0">
              <a:effectLst/>
              <a:latin typeface="Arial" panose="020B0604020202020204" pitchFamily="34" charset="0"/>
              <a:ea typeface="Arial" panose="020B0604020202020204" pitchFamily="34" charset="0"/>
              <a:cs typeface="Arial" panose="020B0604020202020204" pitchFamily="34" charset="0"/>
            </a:endParaRPr>
          </a:p>
          <a:p>
            <a:pPr marL="742950" lvl="1" indent="-285750" fontAlgn="base">
              <a:buClr>
                <a:srgbClr val="000000"/>
              </a:buClr>
              <a:buSzPts val="1100"/>
              <a:buFont typeface="Arial" panose="020B0604020202020204" pitchFamily="34" charset="0"/>
              <a:buChar char="○"/>
            </a:pPr>
            <a:r>
              <a:rPr lang="en-GB" sz="2600" u="none" strike="noStrike" dirty="0">
                <a:effectLst/>
                <a:latin typeface="Aptos" panose="020B0004020202020204" pitchFamily="34" charset="0"/>
                <a:ea typeface="Arial" panose="020B0604020202020204" pitchFamily="34" charset="0"/>
                <a:cs typeface="Arial" panose="020B0604020202020204" pitchFamily="34" charset="0"/>
              </a:rPr>
              <a:t>The Clare Project</a:t>
            </a:r>
            <a:endParaRPr lang="en-GB" sz="2600" u="none" strike="noStrike" dirty="0">
              <a:effectLst/>
              <a:latin typeface="Arial" panose="020B0604020202020204" pitchFamily="34" charset="0"/>
              <a:ea typeface="Arial" panose="020B0604020202020204" pitchFamily="34" charset="0"/>
              <a:cs typeface="Arial" panose="020B0604020202020204" pitchFamily="34" charset="0"/>
            </a:endParaRPr>
          </a:p>
          <a:p>
            <a:pPr marL="742950" lvl="1" indent="-285750" fontAlgn="base">
              <a:buClr>
                <a:srgbClr val="000000"/>
              </a:buClr>
              <a:buSzPts val="1100"/>
              <a:buFont typeface="Arial" panose="020B0604020202020204" pitchFamily="34" charset="0"/>
              <a:buChar char="○"/>
            </a:pPr>
            <a:r>
              <a:rPr lang="en-GB" sz="2600" u="none" strike="noStrike" dirty="0">
                <a:effectLst/>
                <a:latin typeface="Aptos" panose="020B0004020202020204" pitchFamily="34" charset="0"/>
                <a:ea typeface="Arial" panose="020B0604020202020204" pitchFamily="34" charset="0"/>
                <a:cs typeface="Arial" panose="020B0604020202020204" pitchFamily="34" charset="0"/>
              </a:rPr>
              <a:t>Crawley Community Action</a:t>
            </a:r>
            <a:endParaRPr lang="en-GB" sz="2600" u="none" strike="noStrike" dirty="0">
              <a:effectLst/>
              <a:latin typeface="Arial" panose="020B0604020202020204" pitchFamily="34" charset="0"/>
              <a:ea typeface="Arial" panose="020B0604020202020204" pitchFamily="34" charset="0"/>
              <a:cs typeface="Arial" panose="020B0604020202020204" pitchFamily="34" charset="0"/>
            </a:endParaRPr>
          </a:p>
          <a:p>
            <a:pPr marL="742950" lvl="1" indent="-285750" fontAlgn="base">
              <a:buClr>
                <a:srgbClr val="000000"/>
              </a:buClr>
              <a:buSzPts val="1100"/>
              <a:buFont typeface="Arial" panose="020B0604020202020204" pitchFamily="34" charset="0"/>
              <a:buChar char="○"/>
            </a:pPr>
            <a:r>
              <a:rPr lang="en-GB" sz="2600" u="none" strike="noStrike" dirty="0">
                <a:effectLst/>
                <a:latin typeface="Aptos" panose="020B0004020202020204" pitchFamily="34" charset="0"/>
                <a:ea typeface="Arial" panose="020B0604020202020204" pitchFamily="34" charset="0"/>
                <a:cs typeface="Arial" panose="020B0604020202020204" pitchFamily="34" charset="0"/>
              </a:rPr>
              <a:t>Diversity Resource International</a:t>
            </a:r>
            <a:endParaRPr lang="en-GB" sz="2600" u="none" strike="noStrike" dirty="0">
              <a:effectLst/>
              <a:latin typeface="Arial" panose="020B0604020202020204" pitchFamily="34" charset="0"/>
              <a:ea typeface="Arial" panose="020B0604020202020204" pitchFamily="34" charset="0"/>
              <a:cs typeface="Arial" panose="020B0604020202020204" pitchFamily="34" charset="0"/>
            </a:endParaRPr>
          </a:p>
          <a:p>
            <a:pPr marL="742950" lvl="1" indent="-285750" fontAlgn="base">
              <a:buClr>
                <a:srgbClr val="000000"/>
              </a:buClr>
              <a:buSzPts val="1100"/>
              <a:buFont typeface="Arial" panose="020B0604020202020204" pitchFamily="34" charset="0"/>
              <a:buChar char="○"/>
            </a:pPr>
            <a:r>
              <a:rPr lang="en-GB" sz="2600" u="none" strike="noStrike" dirty="0">
                <a:effectLst/>
                <a:latin typeface="Aptos" panose="020B0004020202020204" pitchFamily="34" charset="0"/>
                <a:ea typeface="Arial" panose="020B0604020202020204" pitchFamily="34" charset="0"/>
                <a:cs typeface="Arial" panose="020B0604020202020204" pitchFamily="34" charset="0"/>
              </a:rPr>
              <a:t>East Brighton Health Forum</a:t>
            </a:r>
            <a:endParaRPr lang="en-GB" sz="2600" u="none" strike="noStrike" dirty="0">
              <a:effectLst/>
              <a:latin typeface="Arial" panose="020B0604020202020204" pitchFamily="34" charset="0"/>
              <a:ea typeface="Arial" panose="020B0604020202020204" pitchFamily="34" charset="0"/>
              <a:cs typeface="Arial" panose="020B0604020202020204" pitchFamily="34" charset="0"/>
            </a:endParaRPr>
          </a:p>
          <a:p>
            <a:pPr marL="742950" lvl="1" indent="-285750" fontAlgn="base">
              <a:buClr>
                <a:srgbClr val="000000"/>
              </a:buClr>
              <a:buSzPts val="1100"/>
              <a:buFont typeface="Arial" panose="020B0604020202020204" pitchFamily="34" charset="0"/>
              <a:buChar char="○"/>
            </a:pPr>
            <a:r>
              <a:rPr lang="en-GB" sz="2600" u="none" strike="noStrike" dirty="0">
                <a:effectLst/>
                <a:latin typeface="Aptos" panose="020B0004020202020204" pitchFamily="34" charset="0"/>
                <a:ea typeface="Arial" panose="020B0604020202020204" pitchFamily="34" charset="0"/>
                <a:cs typeface="Arial" panose="020B0604020202020204" pitchFamily="34" charset="0"/>
              </a:rPr>
              <a:t>HERA-Healing Expressive &amp; Recovery Arts</a:t>
            </a:r>
            <a:endParaRPr lang="en-GB" sz="2600" u="none" strike="noStrike" dirty="0">
              <a:effectLst/>
              <a:latin typeface="Arial" panose="020B0604020202020204" pitchFamily="34" charset="0"/>
              <a:ea typeface="Arial" panose="020B0604020202020204" pitchFamily="34" charset="0"/>
              <a:cs typeface="Arial" panose="020B0604020202020204" pitchFamily="34" charset="0"/>
            </a:endParaRPr>
          </a:p>
          <a:p>
            <a:pPr marL="742950" lvl="1" indent="-285750" fontAlgn="base">
              <a:buClr>
                <a:srgbClr val="000000"/>
              </a:buClr>
              <a:buSzPts val="1100"/>
              <a:buFont typeface="Arial" panose="020B0604020202020204" pitchFamily="34" charset="0"/>
              <a:buChar char="○"/>
            </a:pPr>
            <a:r>
              <a:rPr lang="en-GB" sz="2600" u="none" strike="noStrike" dirty="0" err="1">
                <a:effectLst/>
                <a:latin typeface="Aptos" panose="020B0004020202020204" pitchFamily="34" charset="0"/>
                <a:ea typeface="Arial" panose="020B0604020202020204" pitchFamily="34" charset="0"/>
                <a:cs typeface="Arial" panose="020B0604020202020204" pitchFamily="34" charset="0"/>
              </a:rPr>
              <a:t>Justlife</a:t>
            </a:r>
            <a:endParaRPr lang="en-GB" sz="2600" u="none" strike="noStrike" dirty="0">
              <a:effectLst/>
              <a:latin typeface="Arial" panose="020B0604020202020204" pitchFamily="34" charset="0"/>
              <a:ea typeface="Arial" panose="020B0604020202020204" pitchFamily="34" charset="0"/>
              <a:cs typeface="Arial" panose="020B0604020202020204" pitchFamily="34" charset="0"/>
            </a:endParaRPr>
          </a:p>
          <a:p>
            <a:endParaRPr lang="en-US" dirty="0"/>
          </a:p>
        </p:txBody>
      </p:sp>
      <p:sp>
        <p:nvSpPr>
          <p:cNvPr id="5" name="Content Placeholder 4">
            <a:extLst>
              <a:ext uri="{FF2B5EF4-FFF2-40B4-BE49-F238E27FC236}">
                <a16:creationId xmlns:a16="http://schemas.microsoft.com/office/drawing/2014/main" id="{86FC8C6B-ACF5-8F80-B964-D810A35E1366}"/>
              </a:ext>
            </a:extLst>
          </p:cNvPr>
          <p:cNvSpPr>
            <a:spLocks noGrp="1"/>
          </p:cNvSpPr>
          <p:nvPr>
            <p:ph sz="half" idx="2"/>
          </p:nvPr>
        </p:nvSpPr>
        <p:spPr>
          <a:xfrm>
            <a:off x="6667500" y="1825625"/>
            <a:ext cx="5181600" cy="4351338"/>
          </a:xfrm>
        </p:spPr>
        <p:txBody>
          <a:bodyPr>
            <a:normAutofit fontScale="92500" lnSpcReduction="10000"/>
          </a:bodyPr>
          <a:lstStyle/>
          <a:p>
            <a:endParaRPr lang="en-US" dirty="0"/>
          </a:p>
          <a:p>
            <a:endParaRPr lang="en-US" dirty="0"/>
          </a:p>
          <a:p>
            <a:pPr marL="742950" lvl="1" indent="-285750" fontAlgn="base">
              <a:buClr>
                <a:srgbClr val="000000"/>
              </a:buClr>
              <a:buSzPts val="1100"/>
              <a:buFont typeface="Arial" panose="020B0604020202020204" pitchFamily="34" charset="0"/>
              <a:buChar char="○"/>
            </a:pPr>
            <a:r>
              <a:rPr lang="en-GB" sz="2800" u="none" strike="noStrike" dirty="0" err="1">
                <a:effectLst/>
                <a:latin typeface="Aptos" panose="020B0004020202020204" pitchFamily="34" charset="0"/>
                <a:ea typeface="Arial" panose="020B0604020202020204" pitchFamily="34" charset="0"/>
                <a:cs typeface="Arial" panose="020B0604020202020204" pitchFamily="34" charset="0"/>
              </a:rPr>
              <a:t>SEDSConnective</a:t>
            </a:r>
            <a:endParaRPr lang="en-GB" sz="2800" u="none" strike="noStrike" dirty="0">
              <a:effectLst/>
              <a:latin typeface="Arial" panose="020B0604020202020204" pitchFamily="34" charset="0"/>
              <a:ea typeface="Arial" panose="020B0604020202020204" pitchFamily="34" charset="0"/>
              <a:cs typeface="Arial" panose="020B0604020202020204" pitchFamily="34" charset="0"/>
            </a:endParaRPr>
          </a:p>
          <a:p>
            <a:pPr marL="742950" lvl="1" indent="-285750" fontAlgn="base">
              <a:buClr>
                <a:srgbClr val="000000"/>
              </a:buClr>
              <a:buSzPts val="1100"/>
              <a:buFont typeface="Arial" panose="020B0604020202020204" pitchFamily="34" charset="0"/>
              <a:buChar char="○"/>
            </a:pPr>
            <a:r>
              <a:rPr lang="en-GB" sz="2800" u="none" strike="noStrike" dirty="0">
                <a:effectLst/>
                <a:latin typeface="Aptos" panose="020B0004020202020204" pitchFamily="34" charset="0"/>
                <a:ea typeface="Arial" panose="020B0604020202020204" pitchFamily="34" charset="0"/>
                <a:cs typeface="Arial" panose="020B0604020202020204" pitchFamily="34" charset="0"/>
              </a:rPr>
              <a:t>Sussex Interpreting Services</a:t>
            </a:r>
            <a:endParaRPr lang="en-GB" sz="2400" u="none" strike="noStrike" dirty="0">
              <a:effectLst/>
              <a:latin typeface="Arial" panose="020B0604020202020204" pitchFamily="34" charset="0"/>
              <a:ea typeface="Arial" panose="020B0604020202020204" pitchFamily="34" charset="0"/>
              <a:cs typeface="Arial" panose="020B0604020202020204" pitchFamily="34" charset="0"/>
            </a:endParaRPr>
          </a:p>
          <a:p>
            <a:pPr marL="742950" lvl="1" indent="-285750" fontAlgn="base">
              <a:buClr>
                <a:srgbClr val="000000"/>
              </a:buClr>
              <a:buSzPts val="1100"/>
              <a:buFont typeface="Arial" panose="020B0604020202020204" pitchFamily="34" charset="0"/>
              <a:buChar char="○"/>
            </a:pPr>
            <a:r>
              <a:rPr lang="en-GB" sz="2800" u="none" strike="noStrike" dirty="0" err="1">
                <a:effectLst/>
                <a:latin typeface="Aptos" panose="020B0004020202020204" pitchFamily="34" charset="0"/>
                <a:ea typeface="Arial" panose="020B0604020202020204" pitchFamily="34" charset="0"/>
                <a:cs typeface="Arial" panose="020B0604020202020204" pitchFamily="34" charset="0"/>
              </a:rPr>
              <a:t>Stonepillow</a:t>
            </a:r>
            <a:endParaRPr lang="en-GB" sz="2400" u="none" strike="noStrike" dirty="0">
              <a:effectLst/>
              <a:latin typeface="Arial" panose="020B0604020202020204" pitchFamily="34" charset="0"/>
              <a:ea typeface="Arial" panose="020B0604020202020204" pitchFamily="34" charset="0"/>
              <a:cs typeface="Arial" panose="020B0604020202020204" pitchFamily="34" charset="0"/>
            </a:endParaRPr>
          </a:p>
          <a:p>
            <a:pPr marL="742950" lvl="1" indent="-285750" fontAlgn="base">
              <a:buClr>
                <a:srgbClr val="000000"/>
              </a:buClr>
              <a:buSzPts val="1100"/>
              <a:buFont typeface="Arial" panose="020B0604020202020204" pitchFamily="34" charset="0"/>
              <a:buChar char="○"/>
            </a:pPr>
            <a:r>
              <a:rPr lang="en-GB" sz="2800" u="none" strike="noStrike" dirty="0">
                <a:effectLst/>
                <a:latin typeface="Aptos" panose="020B0004020202020204" pitchFamily="34" charset="0"/>
                <a:ea typeface="Arial" panose="020B0604020202020204" pitchFamily="34" charset="0"/>
                <a:cs typeface="Arial" panose="020B0604020202020204" pitchFamily="34" charset="0"/>
              </a:rPr>
              <a:t>Brighton &amp; Hove Switchboard</a:t>
            </a:r>
            <a:endParaRPr lang="en-GB" sz="2400" u="none" strike="noStrike" dirty="0">
              <a:effectLst/>
              <a:latin typeface="Arial" panose="020B0604020202020204" pitchFamily="34" charset="0"/>
              <a:ea typeface="Arial" panose="020B0604020202020204" pitchFamily="34" charset="0"/>
              <a:cs typeface="Arial" panose="020B0604020202020204" pitchFamily="34" charset="0"/>
            </a:endParaRPr>
          </a:p>
          <a:p>
            <a:pPr marL="742950" lvl="1" indent="-285750" fontAlgn="base">
              <a:buClr>
                <a:srgbClr val="000000"/>
              </a:buClr>
              <a:buSzPts val="1100"/>
              <a:buFont typeface="Arial" panose="020B0604020202020204" pitchFamily="34" charset="0"/>
              <a:buChar char="○"/>
            </a:pPr>
            <a:r>
              <a:rPr lang="en-GB" sz="2800" u="none" strike="noStrike" dirty="0">
                <a:effectLst/>
                <a:latin typeface="Aptos" panose="020B0004020202020204" pitchFamily="34" charset="0"/>
                <a:ea typeface="Arial" panose="020B0604020202020204" pitchFamily="34" charset="0"/>
                <a:cs typeface="Arial" panose="020B0604020202020204" pitchFamily="34" charset="0"/>
              </a:rPr>
              <a:t>Trust for Developing Communities</a:t>
            </a:r>
            <a:endParaRPr lang="en-GB" sz="2400" u="none" strike="noStrike" dirty="0">
              <a:effectLst/>
              <a:latin typeface="Arial" panose="020B0604020202020204" pitchFamily="34" charset="0"/>
              <a:ea typeface="Arial" panose="020B0604020202020204" pitchFamily="34" charset="0"/>
              <a:cs typeface="Arial" panose="020B0604020202020204" pitchFamily="34" charset="0"/>
            </a:endParaRPr>
          </a:p>
          <a:p>
            <a:pPr marL="742950" lvl="1" indent="-285750" fontAlgn="base">
              <a:buClr>
                <a:srgbClr val="000000"/>
              </a:buClr>
              <a:buSzPts val="1100"/>
              <a:buFont typeface="Arial" panose="020B0604020202020204" pitchFamily="34" charset="0"/>
              <a:buChar char="○"/>
            </a:pPr>
            <a:r>
              <a:rPr lang="en-GB" sz="2800" u="none" strike="noStrike" dirty="0">
                <a:effectLst/>
                <a:latin typeface="Aptos" panose="020B0004020202020204" pitchFamily="34" charset="0"/>
                <a:ea typeface="Arial" panose="020B0604020202020204" pitchFamily="34" charset="0"/>
                <a:cs typeface="Arial" panose="020B0604020202020204" pitchFamily="34" charset="0"/>
              </a:rPr>
              <a:t>Turning Tides</a:t>
            </a:r>
            <a:endParaRPr lang="en-GB" sz="2400" u="none" strike="noStrike" dirty="0">
              <a:effectLst/>
              <a:latin typeface="Arial" panose="020B0604020202020204" pitchFamily="34" charset="0"/>
              <a:ea typeface="Arial" panose="020B0604020202020204" pitchFamily="34" charset="0"/>
              <a:cs typeface="Arial" panose="020B0604020202020204" pitchFamily="34" charset="0"/>
            </a:endParaRPr>
          </a:p>
          <a:p>
            <a:pPr marL="742950" lvl="1" indent="-285750" fontAlgn="base">
              <a:buClr>
                <a:srgbClr val="000000"/>
              </a:buClr>
              <a:buSzPts val="1100"/>
              <a:buFont typeface="Arial" panose="020B0604020202020204" pitchFamily="34" charset="0"/>
              <a:buChar char="○"/>
            </a:pPr>
            <a:r>
              <a:rPr lang="en-GB" sz="2800" u="none" strike="noStrike" dirty="0">
                <a:effectLst/>
                <a:latin typeface="Aptos" panose="020B0004020202020204" pitchFamily="34" charset="0"/>
                <a:ea typeface="Arial" panose="020B0604020202020204" pitchFamily="34" charset="0"/>
                <a:cs typeface="Arial" panose="020B0604020202020204" pitchFamily="34" charset="0"/>
              </a:rPr>
              <a:t>Voluntary Action Arun and Chichester</a:t>
            </a:r>
            <a:endParaRPr lang="en-GB" sz="2400" u="none" strike="noStrike" dirty="0">
              <a:effectLst/>
              <a:latin typeface="Arial" panose="020B0604020202020204" pitchFamily="34" charset="0"/>
              <a:ea typeface="Arial" panose="020B0604020202020204" pitchFamily="34" charset="0"/>
              <a:cs typeface="Arial" panose="020B0604020202020204" pitchFamily="34" charset="0"/>
            </a:endParaRPr>
          </a:p>
          <a:p>
            <a:pPr marL="0" indent="0">
              <a:buNone/>
            </a:pPr>
            <a:endParaRPr lang="en-US" dirty="0"/>
          </a:p>
        </p:txBody>
      </p:sp>
      <p:sp>
        <p:nvSpPr>
          <p:cNvPr id="6" name="Slide Number Placeholder 5">
            <a:extLst>
              <a:ext uri="{FF2B5EF4-FFF2-40B4-BE49-F238E27FC236}">
                <a16:creationId xmlns:a16="http://schemas.microsoft.com/office/drawing/2014/main" id="{5090DC4A-0FAE-C52B-BC96-CCD5F6856E96}"/>
              </a:ext>
            </a:extLst>
          </p:cNvPr>
          <p:cNvSpPr>
            <a:spLocks noGrp="1"/>
          </p:cNvSpPr>
          <p:nvPr>
            <p:ph type="sldNum" sz="quarter" idx="12"/>
          </p:nvPr>
        </p:nvSpPr>
        <p:spPr/>
        <p:txBody>
          <a:bodyPr/>
          <a:lstStyle/>
          <a:p>
            <a:fld id="{104B3E9E-CDCA-9349-9C5A-080C5680BB5D}" type="slidenum">
              <a:rPr lang="en-US" smtClean="0"/>
              <a:t>7</a:t>
            </a:fld>
            <a:endParaRPr lang="en-US"/>
          </a:p>
        </p:txBody>
      </p:sp>
    </p:spTree>
    <p:extLst>
      <p:ext uri="{BB962C8B-B14F-4D97-AF65-F5344CB8AC3E}">
        <p14:creationId xmlns:p14="http://schemas.microsoft.com/office/powerpoint/2010/main" val="224077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6D4EF7FA-2495-B479-688A-8B5B4995AE34}"/>
              </a:ext>
            </a:extLst>
          </p:cNvPr>
          <p:cNvSpPr>
            <a:spLocks noGrp="1"/>
          </p:cNvSpPr>
          <p:nvPr>
            <p:ph idx="1"/>
          </p:nvPr>
        </p:nvSpPr>
        <p:spPr>
          <a:xfrm>
            <a:off x="838200" y="1825625"/>
            <a:ext cx="10515600" cy="4667250"/>
          </a:xfrm>
        </p:spPr>
        <p:txBody>
          <a:bodyPr/>
          <a:lstStyle/>
          <a:p>
            <a:pPr marL="0" lvl="0" indent="0" fontAlgn="base">
              <a:buClr>
                <a:srgbClr val="000000"/>
              </a:buClr>
              <a:buSzPts val="1100"/>
              <a:buNone/>
            </a:pPr>
            <a:r>
              <a:rPr lang="en-GB" sz="2000" u="none" strike="noStrike" dirty="0">
                <a:effectLst/>
                <a:latin typeface="Aptos" panose="020B0004020202020204" pitchFamily="34" charset="0"/>
                <a:ea typeface="Arial" panose="020B0604020202020204" pitchFamily="34" charset="0"/>
                <a:cs typeface="Arial" panose="020B0604020202020204" pitchFamily="34" charset="0"/>
              </a:rPr>
              <a:t>Also, applications mus</a:t>
            </a:r>
            <a:r>
              <a:rPr lang="en-GB" sz="2000" dirty="0">
                <a:latin typeface="Aptos" panose="020B0004020202020204" pitchFamily="34" charset="0"/>
                <a:ea typeface="Arial" panose="020B0604020202020204" pitchFamily="34" charset="0"/>
                <a:cs typeface="Arial" panose="020B0604020202020204" pitchFamily="34" charset="0"/>
              </a:rPr>
              <a:t>t</a:t>
            </a:r>
            <a:endParaRPr lang="en-GB" sz="2000" u="none" strike="noStrike" dirty="0">
              <a:effectLst/>
              <a:latin typeface="Aptos" panose="020B0004020202020204" pitchFamily="34" charset="0"/>
              <a:ea typeface="Arial" panose="020B0604020202020204" pitchFamily="34" charset="0"/>
              <a:cs typeface="Arial" panose="020B0604020202020204" pitchFamily="34" charset="0"/>
            </a:endParaRPr>
          </a:p>
          <a:p>
            <a:pPr marL="342900" lvl="0" indent="-342900" fontAlgn="base">
              <a:buClr>
                <a:srgbClr val="000000"/>
              </a:buClr>
              <a:buSzPts val="1100"/>
              <a:buFont typeface="Arial" panose="020B0604020202020204" pitchFamily="34" charset="0"/>
              <a:buChar char="●"/>
            </a:pPr>
            <a:endParaRPr lang="en-GB" sz="2000" dirty="0">
              <a:latin typeface="Aptos" panose="020B0004020202020204" pitchFamily="34" charset="0"/>
              <a:ea typeface="Arial" panose="020B0604020202020204" pitchFamily="34" charset="0"/>
              <a:cs typeface="Arial" panose="020B0604020202020204" pitchFamily="34" charset="0"/>
            </a:endParaRPr>
          </a:p>
          <a:p>
            <a:pPr marL="342900" lvl="0" indent="-342900" fontAlgn="base">
              <a:buClr>
                <a:srgbClr val="000000"/>
              </a:buClr>
              <a:buSzPts val="1100"/>
              <a:buFont typeface="Arial" panose="020B0604020202020204" pitchFamily="34" charset="0"/>
              <a:buChar char="●"/>
            </a:pPr>
            <a:r>
              <a:rPr lang="en-GB" sz="2000" u="none" strike="noStrike" dirty="0">
                <a:effectLst/>
                <a:latin typeface="Aptos" panose="020B0004020202020204" pitchFamily="34" charset="0"/>
                <a:ea typeface="Arial" panose="020B0604020202020204" pitchFamily="34" charset="0"/>
                <a:cs typeface="Arial" panose="020B0604020202020204" pitchFamily="34" charset="0"/>
              </a:rPr>
              <a:t>Design a project that works with one of the five identified groups/communities this project targets.</a:t>
            </a:r>
            <a:endParaRPr lang="en-GB" sz="2000" u="none" strike="noStrike" dirty="0">
              <a:effectLst/>
              <a:latin typeface="Arial" panose="020B0604020202020204" pitchFamily="34" charset="0"/>
              <a:ea typeface="Arial" panose="020B0604020202020204" pitchFamily="34" charset="0"/>
              <a:cs typeface="Arial" panose="020B0604020202020204" pitchFamily="34" charset="0"/>
            </a:endParaRPr>
          </a:p>
          <a:p>
            <a:pPr marL="342900" lvl="0" indent="-342900" fontAlgn="base">
              <a:buClr>
                <a:srgbClr val="000000"/>
              </a:buClr>
              <a:buSzPts val="1100"/>
              <a:buFont typeface="Arial" panose="020B0604020202020204" pitchFamily="34" charset="0"/>
              <a:buChar char="●"/>
            </a:pPr>
            <a:r>
              <a:rPr lang="en-GB" sz="2000" u="none" strike="noStrike" dirty="0">
                <a:effectLst/>
                <a:latin typeface="Aptos" panose="020B0004020202020204" pitchFamily="34" charset="0"/>
                <a:ea typeface="Arial" panose="020B0604020202020204" pitchFamily="34" charset="0"/>
                <a:cs typeface="Arial" panose="020B0604020202020204" pitchFamily="34" charset="0"/>
              </a:rPr>
              <a:t>Have a strong understanding of ethical considerations related to community-based research.</a:t>
            </a:r>
            <a:endParaRPr lang="en-GB" sz="2000" u="none" strike="noStrike" dirty="0">
              <a:effectLst/>
              <a:latin typeface="Arial" panose="020B0604020202020204" pitchFamily="34" charset="0"/>
              <a:ea typeface="Arial" panose="020B0604020202020204" pitchFamily="34" charset="0"/>
              <a:cs typeface="Arial" panose="020B0604020202020204" pitchFamily="34" charset="0"/>
            </a:endParaRPr>
          </a:p>
          <a:p>
            <a:pPr marL="342900" lvl="0" indent="-342900" fontAlgn="base">
              <a:buClr>
                <a:srgbClr val="000000"/>
              </a:buClr>
              <a:buSzPts val="1100"/>
              <a:buFont typeface="Arial" panose="020B0604020202020204" pitchFamily="34" charset="0"/>
              <a:buChar char="●"/>
            </a:pPr>
            <a:r>
              <a:rPr lang="en-GB" sz="2000" u="none" strike="noStrike" dirty="0">
                <a:effectLst/>
                <a:latin typeface="Aptos" panose="020B0004020202020204" pitchFamily="34" charset="0"/>
                <a:ea typeface="Arial" panose="020B0604020202020204" pitchFamily="34" charset="0"/>
                <a:cs typeface="Arial" panose="020B0604020202020204" pitchFamily="34" charset="0"/>
              </a:rPr>
              <a:t>Have the ability to work collaboratively with diverse communities and groups of people.</a:t>
            </a:r>
            <a:endParaRPr lang="en-GB" sz="2000" u="none" strike="noStrike" dirty="0">
              <a:effectLst/>
              <a:latin typeface="Arial" panose="020B0604020202020204" pitchFamily="34" charset="0"/>
              <a:ea typeface="Arial" panose="020B0604020202020204" pitchFamily="34" charset="0"/>
              <a:cs typeface="Arial" panose="020B0604020202020204" pitchFamily="34" charset="0"/>
            </a:endParaRPr>
          </a:p>
          <a:p>
            <a:pPr marL="342900" lvl="0" indent="-342900" fontAlgn="base">
              <a:buClr>
                <a:srgbClr val="000000"/>
              </a:buClr>
              <a:buSzPts val="1100"/>
              <a:buFont typeface="Arial" panose="020B0604020202020204" pitchFamily="34" charset="0"/>
              <a:buChar char="●"/>
            </a:pPr>
            <a:r>
              <a:rPr lang="en-GB" sz="2000" u="none" strike="noStrike" dirty="0">
                <a:effectLst/>
                <a:latin typeface="Aptos" panose="020B0004020202020204" pitchFamily="34" charset="0"/>
                <a:ea typeface="Arial" panose="020B0604020202020204" pitchFamily="34" charset="0"/>
                <a:cs typeface="Arial" panose="020B0604020202020204" pitchFamily="34" charset="0"/>
              </a:rPr>
              <a:t>Be willing to explore partnerships and collaborations with researchers from academia, health &amp; social care and clinical research departments. Support will be offered for this</a:t>
            </a:r>
            <a:endParaRPr lang="en-GB" sz="2000" u="none" strike="noStrike" dirty="0">
              <a:effectLst/>
              <a:latin typeface="Arial" panose="020B0604020202020204" pitchFamily="34" charset="0"/>
              <a:ea typeface="Arial" panose="020B0604020202020204" pitchFamily="34" charset="0"/>
              <a:cs typeface="Arial" panose="020B0604020202020204" pitchFamily="34" charset="0"/>
            </a:endParaRPr>
          </a:p>
          <a:p>
            <a:pPr marL="342900" lvl="0" indent="-342900" fontAlgn="base">
              <a:buClr>
                <a:srgbClr val="000000"/>
              </a:buClr>
              <a:buSzPts val="1100"/>
              <a:buFont typeface="Arial" panose="020B0604020202020204" pitchFamily="34" charset="0"/>
              <a:buChar char="●"/>
            </a:pPr>
            <a:r>
              <a:rPr lang="en-GB" sz="2000" u="none" strike="noStrike" dirty="0">
                <a:effectLst/>
                <a:latin typeface="Aptos" panose="020B0004020202020204" pitchFamily="34" charset="0"/>
                <a:ea typeface="Arial" panose="020B0604020202020204" pitchFamily="34" charset="0"/>
                <a:cs typeface="Arial" panose="020B0604020202020204" pitchFamily="34" charset="0"/>
              </a:rPr>
              <a:t>Demonstrate commitment to supporting and disseminating research findings in accessible and engaging formats.</a:t>
            </a:r>
            <a:endParaRPr lang="en-GB" sz="2000" u="none" strike="noStrike" dirty="0">
              <a:effectLst/>
              <a:latin typeface="Arial" panose="020B0604020202020204" pitchFamily="34" charset="0"/>
              <a:ea typeface="Arial" panose="020B0604020202020204" pitchFamily="34" charset="0"/>
              <a:cs typeface="Arial" panose="020B0604020202020204" pitchFamily="34" charset="0"/>
            </a:endParaRPr>
          </a:p>
          <a:p>
            <a:pPr marL="0" indent="0">
              <a:buNone/>
            </a:pPr>
            <a:endParaRPr lang="en-US" dirty="0"/>
          </a:p>
        </p:txBody>
      </p:sp>
      <p:sp>
        <p:nvSpPr>
          <p:cNvPr id="7" name="Title 1">
            <a:extLst>
              <a:ext uri="{FF2B5EF4-FFF2-40B4-BE49-F238E27FC236}">
                <a16:creationId xmlns:a16="http://schemas.microsoft.com/office/drawing/2014/main" id="{29D32697-C1BB-B892-2A00-BB9393C6B310}"/>
              </a:ext>
            </a:extLst>
          </p:cNvPr>
          <p:cNvSpPr>
            <a:spLocks noGrp="1"/>
          </p:cNvSpPr>
          <p:nvPr>
            <p:ph type="title"/>
          </p:nvPr>
        </p:nvSpPr>
        <p:spPr/>
        <p:txBody>
          <a:bodyPr>
            <a:normAutofit/>
          </a:bodyPr>
          <a:lstStyle/>
          <a:p>
            <a:pPr algn="ctr"/>
            <a:r>
              <a:rPr lang="en-US" sz="4000" dirty="0">
                <a:latin typeface="Bahnschrift" panose="020F0502020204030204" pitchFamily="34" charset="0"/>
              </a:rPr>
              <a:t>Mental Health </a:t>
            </a:r>
            <a:br>
              <a:rPr lang="en-US" sz="4000" dirty="0">
                <a:latin typeface="Bahnschrift" panose="020F0502020204030204" pitchFamily="34" charset="0"/>
              </a:rPr>
            </a:br>
            <a:r>
              <a:rPr lang="en-US" sz="4000" dirty="0">
                <a:latin typeface="Bahnschrift" panose="020F0502020204030204" pitchFamily="34" charset="0"/>
              </a:rPr>
              <a:t>Research Engagement Network Project</a:t>
            </a:r>
            <a:endParaRPr lang="en-US" sz="4000" dirty="0"/>
          </a:p>
        </p:txBody>
      </p:sp>
      <p:sp>
        <p:nvSpPr>
          <p:cNvPr id="8" name="Slide Number Placeholder 7">
            <a:extLst>
              <a:ext uri="{FF2B5EF4-FFF2-40B4-BE49-F238E27FC236}">
                <a16:creationId xmlns:a16="http://schemas.microsoft.com/office/drawing/2014/main" id="{5243302E-49BC-F941-77E6-36656B697F83}"/>
              </a:ext>
            </a:extLst>
          </p:cNvPr>
          <p:cNvSpPr>
            <a:spLocks noGrp="1"/>
          </p:cNvSpPr>
          <p:nvPr>
            <p:ph type="sldNum" sz="quarter" idx="12"/>
          </p:nvPr>
        </p:nvSpPr>
        <p:spPr/>
        <p:txBody>
          <a:bodyPr/>
          <a:lstStyle/>
          <a:p>
            <a:fld id="{104B3E9E-CDCA-9349-9C5A-080C5680BB5D}" type="slidenum">
              <a:rPr lang="en-US" smtClean="0"/>
              <a:t>8</a:t>
            </a:fld>
            <a:endParaRPr lang="en-US"/>
          </a:p>
        </p:txBody>
      </p:sp>
      <p:pic>
        <p:nvPicPr>
          <p:cNvPr id="2" name="Picture 1">
            <a:extLst>
              <a:ext uri="{FF2B5EF4-FFF2-40B4-BE49-F238E27FC236}">
                <a16:creationId xmlns:a16="http://schemas.microsoft.com/office/drawing/2014/main" id="{4104724E-675B-99E0-0DBF-3A619B40815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212165" y="5377077"/>
            <a:ext cx="2656664" cy="1115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18723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255</TotalTime>
  <Words>1605</Words>
  <Application>Microsoft Macintosh PowerPoint</Application>
  <PresentationFormat>Widescreen</PresentationFormat>
  <Paragraphs>199</Paragraphs>
  <Slides>20</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Aptos</vt:lpstr>
      <vt:lpstr>Aptos Display</vt:lpstr>
      <vt:lpstr>Arial</vt:lpstr>
      <vt:lpstr>Bahnschrift</vt:lpstr>
      <vt:lpstr>Calibri Light</vt:lpstr>
      <vt:lpstr>Symbol</vt:lpstr>
      <vt:lpstr>Times New Roman</vt:lpstr>
      <vt:lpstr>Office Theme</vt:lpstr>
      <vt:lpstr>Mental Health, Research Engagement Network  Community Research Funding Opportunity </vt:lpstr>
      <vt:lpstr>Mental Health  Research Engagement Network Project</vt:lpstr>
      <vt:lpstr>Mental Health  Research Engagement Network Project</vt:lpstr>
      <vt:lpstr>Mental Health  Research Engagement Network Project</vt:lpstr>
      <vt:lpstr>Mental Health  Research Engagement Network Project</vt:lpstr>
      <vt:lpstr>Mental Health  Research Engagement Network Project</vt:lpstr>
      <vt:lpstr>Mental Health  Research Engagement Network Project</vt:lpstr>
      <vt:lpstr>Mental Health  Research Engagement Network Project</vt:lpstr>
      <vt:lpstr>Mental Health  Research Engagement Network Project</vt:lpstr>
      <vt:lpstr>Mental Health  Research Engagement Network Project</vt:lpstr>
      <vt:lpstr>Mental Health  Research Engagement Network Project</vt:lpstr>
      <vt:lpstr>Mental Health  Research Engagement Network Project</vt:lpstr>
      <vt:lpstr>Mental Health  Research Engagement Network Project</vt:lpstr>
      <vt:lpstr>Mental Health  Research Engagement Network Project</vt:lpstr>
      <vt:lpstr>Mental Health  Research Engagement Network Project</vt:lpstr>
      <vt:lpstr>Mental Health  Research Engagement Network Project</vt:lpstr>
      <vt:lpstr>Mental Health  Research Engagement Network Project</vt:lpstr>
      <vt:lpstr>Mental Health  Research Engagement Network Project</vt:lpstr>
      <vt:lpstr>Mental Health  Research Engagement Network Project</vt:lpstr>
      <vt:lpstr>Mental Health  Research Engagement Network Project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Terry  Adams</dc:creator>
  <cp:lastModifiedBy>Terry  Adams</cp:lastModifiedBy>
  <cp:revision>6</cp:revision>
  <dcterms:created xsi:type="dcterms:W3CDTF">2024-12-10T18:25:34Z</dcterms:created>
  <dcterms:modified xsi:type="dcterms:W3CDTF">2024-12-16T18:50:43Z</dcterms:modified>
</cp:coreProperties>
</file>