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sldIdLst>
    <p:sldId id="256" r:id="rId5"/>
    <p:sldId id="2147474504" r:id="rId6"/>
    <p:sldId id="2147474567" r:id="rId7"/>
    <p:sldId id="2147474583" r:id="rId8"/>
    <p:sldId id="264" r:id="rId9"/>
    <p:sldId id="265" r:id="rId10"/>
    <p:sldId id="2147474580" r:id="rId11"/>
    <p:sldId id="2147474584" r:id="rId12"/>
    <p:sldId id="214747458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7015" userDrawn="1">
          <p15:clr>
            <a:srgbClr val="A4A3A4"/>
          </p15:clr>
        </p15:guide>
        <p15:guide id="2"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Marie Bibby-Jones" initials="AB" lastIdx="1" clrIdx="0">
    <p:extLst>
      <p:ext uri="{19B8F6BF-5375-455C-9EA6-DF929625EA0E}">
        <p15:presenceInfo xmlns:p15="http://schemas.microsoft.com/office/powerpoint/2012/main" userId="Anna-Marie Bibby-Jone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0472"/>
    <a:srgbClr val="273178"/>
    <a:srgbClr val="1A3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096CCF-7512-44F2-A525-FC7969AD60F7}" v="560" dt="2024-12-11T10:42:14.1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6" autoAdjust="0"/>
    <p:restoredTop sz="69452" autoAdjust="0"/>
  </p:normalViewPr>
  <p:slideViewPr>
    <p:cSldViewPr snapToGrid="0">
      <p:cViewPr varScale="1">
        <p:scale>
          <a:sx n="86" d="100"/>
          <a:sy n="86" d="100"/>
        </p:scale>
        <p:origin x="2168" y="200"/>
      </p:cViewPr>
      <p:guideLst>
        <p:guide pos="7015"/>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89C297-66FD-4FF2-9CED-FD135168A8E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B2B46E4-6317-49B5-9708-F8212F7A4087}">
      <dgm:prSet custT="1"/>
      <dgm:spPr/>
      <dgm:t>
        <a:bodyPr/>
        <a:lstStyle/>
        <a:p>
          <a:r>
            <a:rPr lang="en-GB" sz="2400" b="1" dirty="0">
              <a:effectLst/>
              <a:latin typeface="Aptos" panose="020B0004020202020204" pitchFamily="34" charset="0"/>
              <a:ea typeface="Aptos" panose="020B0004020202020204" pitchFamily="34" charset="0"/>
              <a:cs typeface="Times New Roman" panose="02020603050405020304" pitchFamily="18" charset="0"/>
            </a:rPr>
            <a:t>Why do we need a special mental health call?</a:t>
          </a:r>
          <a:endParaRPr lang="en-US" sz="2400" dirty="0"/>
        </a:p>
      </dgm:t>
    </dgm:pt>
    <dgm:pt modelId="{8219AA02-FAB0-4715-82B8-BC93B2BE50C2}" type="parTrans" cxnId="{9E3A04F5-CE6C-40F2-8377-86D81C74D8CE}">
      <dgm:prSet/>
      <dgm:spPr/>
      <dgm:t>
        <a:bodyPr/>
        <a:lstStyle/>
        <a:p>
          <a:endParaRPr lang="en-US"/>
        </a:p>
      </dgm:t>
    </dgm:pt>
    <dgm:pt modelId="{9B220826-3E54-460D-B06F-4FD1045634A3}" type="sibTrans" cxnId="{9E3A04F5-CE6C-40F2-8377-86D81C74D8CE}">
      <dgm:prSet/>
      <dgm:spPr/>
      <dgm:t>
        <a:bodyPr/>
        <a:lstStyle/>
        <a:p>
          <a:endParaRPr lang="en-US"/>
        </a:p>
      </dgm:t>
    </dgm:pt>
    <dgm:pt modelId="{0A3B0CFC-5E90-4E3A-9FA3-46E692628976}">
      <dgm:prSet custT="1"/>
      <dgm:spPr/>
      <dgm:t>
        <a:bodyPr/>
        <a:lstStyle/>
        <a:p>
          <a:r>
            <a:rPr lang="en-US" sz="2400" b="1" dirty="0">
              <a:latin typeface="+mn-lt"/>
            </a:rPr>
            <a:t>Nationally we have a high burden of mental health conditions relative to other health conditions</a:t>
          </a:r>
        </a:p>
      </dgm:t>
    </dgm:pt>
    <dgm:pt modelId="{3F12A4BD-753B-4802-AE8C-EAAB79CD5DB2}" type="parTrans" cxnId="{29F09111-ECF6-4CCE-B0C8-FF6D4AE51859}">
      <dgm:prSet/>
      <dgm:spPr/>
      <dgm:t>
        <a:bodyPr/>
        <a:lstStyle/>
        <a:p>
          <a:endParaRPr lang="en-GB"/>
        </a:p>
      </dgm:t>
    </dgm:pt>
    <dgm:pt modelId="{7DDF22C6-DE03-419D-B624-D51F4E09CCE2}" type="sibTrans" cxnId="{29F09111-ECF6-4CCE-B0C8-FF6D4AE51859}">
      <dgm:prSet/>
      <dgm:spPr/>
      <dgm:t>
        <a:bodyPr/>
        <a:lstStyle/>
        <a:p>
          <a:endParaRPr lang="en-GB"/>
        </a:p>
      </dgm:t>
    </dgm:pt>
    <dgm:pt modelId="{70D34585-B8D1-4DE4-830A-1229A9FB3EF6}">
      <dgm:prSet custT="1"/>
      <dgm:spPr/>
      <dgm:t>
        <a:bodyPr/>
        <a:lstStyle/>
        <a:p>
          <a:pPr>
            <a:buNone/>
          </a:pPr>
          <a:r>
            <a:rPr lang="en-GB" sz="2400" b="1" u="none" strike="noStrike" dirty="0">
              <a:solidFill>
                <a:srgbClr val="FF0000"/>
              </a:solidFill>
              <a:effectLst/>
              <a:latin typeface="+mn-lt"/>
              <a:ea typeface="Arial" panose="020B0604020202020204" pitchFamily="34" charset="0"/>
            </a:rPr>
            <a:t>	</a:t>
          </a:r>
          <a:endParaRPr lang="en-GB" sz="2400" b="0" u="none" strike="noStrike" dirty="0">
            <a:solidFill>
              <a:srgbClr val="FF0000"/>
            </a:solidFill>
            <a:effectLst/>
            <a:latin typeface="+mn-lt"/>
            <a:ea typeface="Arial" panose="020B0604020202020204" pitchFamily="34" charset="0"/>
          </a:endParaRPr>
        </a:p>
      </dgm:t>
    </dgm:pt>
    <dgm:pt modelId="{4DC9D764-1A9E-4091-916E-238EDEBE15F3}" type="parTrans" cxnId="{2B4087C2-D543-4F45-8BA3-5CEFA0902114}">
      <dgm:prSet/>
      <dgm:spPr/>
      <dgm:t>
        <a:bodyPr/>
        <a:lstStyle/>
        <a:p>
          <a:endParaRPr lang="en-GB"/>
        </a:p>
      </dgm:t>
    </dgm:pt>
    <dgm:pt modelId="{C006FC7E-998C-468D-9A78-E4B874016940}" type="sibTrans" cxnId="{2B4087C2-D543-4F45-8BA3-5CEFA0902114}">
      <dgm:prSet/>
      <dgm:spPr/>
      <dgm:t>
        <a:bodyPr/>
        <a:lstStyle/>
        <a:p>
          <a:endParaRPr lang="en-GB"/>
        </a:p>
      </dgm:t>
    </dgm:pt>
    <dgm:pt modelId="{88D18183-37B3-494F-82F6-CA4B62D86FAA}">
      <dgm:prSet custT="1"/>
      <dgm:spPr/>
      <dgm:t>
        <a:bodyPr/>
        <a:lstStyle/>
        <a:p>
          <a:r>
            <a:rPr lang="en-US" sz="2400" b="1" dirty="0">
              <a:latin typeface="+mn-lt"/>
            </a:rPr>
            <a:t>However, there is limited local mental health research happening </a:t>
          </a:r>
        </a:p>
      </dgm:t>
    </dgm:pt>
    <dgm:pt modelId="{B13E1858-7DE9-4E3C-B567-0763CBFEBCE5}" type="parTrans" cxnId="{EDDF7B0E-1019-4BC5-B480-9A22F1D340DB}">
      <dgm:prSet/>
      <dgm:spPr/>
    </dgm:pt>
    <dgm:pt modelId="{D1D56D89-4E7A-4767-BDB9-8EF84679E311}" type="sibTrans" cxnId="{EDDF7B0E-1019-4BC5-B480-9A22F1D340DB}">
      <dgm:prSet/>
      <dgm:spPr/>
    </dgm:pt>
    <dgm:pt modelId="{037AE7C9-226F-4818-9984-9908474FEF79}">
      <dgm:prSet custT="1"/>
      <dgm:spPr/>
      <dgm:t>
        <a:bodyPr/>
        <a:lstStyle/>
        <a:p>
          <a:r>
            <a:rPr lang="en-US" sz="2400" b="1" dirty="0">
              <a:latin typeface="+mn-lt"/>
            </a:rPr>
            <a:t>There is also low recruitment into mental health research studies</a:t>
          </a:r>
        </a:p>
      </dgm:t>
    </dgm:pt>
    <dgm:pt modelId="{11CD2956-D8E7-44D7-BD7F-AB250861F39A}" type="parTrans" cxnId="{94A0D06D-F05A-445B-97B2-FFFBCB570B05}">
      <dgm:prSet/>
      <dgm:spPr/>
    </dgm:pt>
    <dgm:pt modelId="{AE47A01B-A70D-4763-9302-F71FE1B12A6F}" type="sibTrans" cxnId="{94A0D06D-F05A-445B-97B2-FFFBCB570B05}">
      <dgm:prSet/>
      <dgm:spPr/>
    </dgm:pt>
    <dgm:pt modelId="{64C89BEE-A742-4FAE-806E-41BD1DB1DC65}">
      <dgm:prSet custT="1"/>
      <dgm:spPr/>
      <dgm:t>
        <a:bodyPr/>
        <a:lstStyle/>
        <a:p>
          <a:r>
            <a:rPr lang="en-US" sz="2400" b="1" dirty="0">
              <a:latin typeface="+mn-lt"/>
            </a:rPr>
            <a:t>NIHR want to</a:t>
          </a:r>
        </a:p>
      </dgm:t>
    </dgm:pt>
    <dgm:pt modelId="{4AB73639-AC5E-45CA-B4E3-B11851A35215}" type="parTrans" cxnId="{FFCD7575-C130-4B3F-BCED-2717BA1CDEBF}">
      <dgm:prSet/>
      <dgm:spPr/>
    </dgm:pt>
    <dgm:pt modelId="{760BBB3D-ED09-47BA-A906-E8350E8F8D0C}" type="sibTrans" cxnId="{FFCD7575-C130-4B3F-BCED-2717BA1CDEBF}">
      <dgm:prSet/>
      <dgm:spPr/>
    </dgm:pt>
    <dgm:pt modelId="{2C479A7B-CFFB-4485-B567-5F9D6FAA2BFA}">
      <dgm:prSet custT="1"/>
      <dgm:spPr/>
      <dgm:t>
        <a:bodyPr/>
        <a:lstStyle/>
        <a:p>
          <a:pPr>
            <a:buFont typeface="Arial" panose="020B0604020202020204" pitchFamily="34" charset="0"/>
            <a:buChar char="•"/>
          </a:pPr>
          <a:r>
            <a:rPr lang="en-GB" sz="2400" b="1" i="0" dirty="0"/>
            <a:t>develop a collection of at-scale applied health research focussing on the specific mental health-related needs of people in local areas</a:t>
          </a:r>
        </a:p>
      </dgm:t>
    </dgm:pt>
    <dgm:pt modelId="{AFCC314D-3857-4897-98BF-5076A100A212}" type="parTrans" cxnId="{04218FC9-8615-4C99-B012-97710D50BE29}">
      <dgm:prSet/>
      <dgm:spPr/>
      <dgm:t>
        <a:bodyPr/>
        <a:lstStyle/>
        <a:p>
          <a:endParaRPr lang="en-GB"/>
        </a:p>
      </dgm:t>
    </dgm:pt>
    <dgm:pt modelId="{656DD042-27F7-497E-A1B8-1280D379942A}" type="sibTrans" cxnId="{04218FC9-8615-4C99-B012-97710D50BE29}">
      <dgm:prSet/>
      <dgm:spPr/>
      <dgm:t>
        <a:bodyPr/>
        <a:lstStyle/>
        <a:p>
          <a:endParaRPr lang="en-GB"/>
        </a:p>
      </dgm:t>
    </dgm:pt>
    <dgm:pt modelId="{7CF3FF61-4154-4DA6-B3BB-74AA5ACB7FD5}">
      <dgm:prSet custT="1"/>
      <dgm:spPr/>
      <dgm:t>
        <a:bodyPr/>
        <a:lstStyle/>
        <a:p>
          <a:r>
            <a:rPr lang="en-GB" sz="2400" b="1" i="0" dirty="0"/>
            <a:t>build research in areas of the country currently underserved by research</a:t>
          </a:r>
          <a:endParaRPr lang="en-US" sz="2400" b="1" dirty="0">
            <a:latin typeface="+mn-lt"/>
          </a:endParaRPr>
        </a:p>
      </dgm:t>
    </dgm:pt>
    <dgm:pt modelId="{A4E17709-7E02-47FF-8EF5-15A71F40EC06}" type="parTrans" cxnId="{8EA1B105-2082-4340-B386-C3DE2AFE060D}">
      <dgm:prSet/>
      <dgm:spPr/>
    </dgm:pt>
    <dgm:pt modelId="{AD4DFD9F-4E65-4E58-8868-6BB34602316B}" type="sibTrans" cxnId="{8EA1B105-2082-4340-B386-C3DE2AFE060D}">
      <dgm:prSet/>
      <dgm:spPr/>
    </dgm:pt>
    <dgm:pt modelId="{B74656F3-3493-4EB9-8F82-23A1CA2C912E}">
      <dgm:prSet custT="1"/>
      <dgm:spPr/>
      <dgm:t>
        <a:bodyPr/>
        <a:lstStyle/>
        <a:p>
          <a:pPr>
            <a:buFont typeface="Arial" panose="020B0604020202020204" pitchFamily="34" charset="0"/>
            <a:buChar char="•"/>
          </a:pPr>
          <a:r>
            <a:rPr lang="en-GB" sz="2400" b="1" i="0" dirty="0"/>
            <a:t>Lots of investment in this - £30m</a:t>
          </a:r>
        </a:p>
      </dgm:t>
    </dgm:pt>
    <dgm:pt modelId="{675C3099-0B46-42C7-AFE6-C0CDCF83DAAE}" type="parTrans" cxnId="{506FA4CE-93CD-4A1C-A19A-C9F228372DE5}">
      <dgm:prSet/>
      <dgm:spPr/>
    </dgm:pt>
    <dgm:pt modelId="{50BC90B0-7839-48AC-8AB9-4457007E5983}" type="sibTrans" cxnId="{506FA4CE-93CD-4A1C-A19A-C9F228372DE5}">
      <dgm:prSet/>
      <dgm:spPr/>
    </dgm:pt>
    <dgm:pt modelId="{E8A0F805-4E7D-4AC5-8A0A-70B961B6270B}" type="pres">
      <dgm:prSet presAssocID="{5589C297-66FD-4FF2-9CED-FD135168A8E4}" presName="linear" presStyleCnt="0">
        <dgm:presLayoutVars>
          <dgm:animLvl val="lvl"/>
          <dgm:resizeHandles val="exact"/>
        </dgm:presLayoutVars>
      </dgm:prSet>
      <dgm:spPr/>
    </dgm:pt>
    <dgm:pt modelId="{CFFACC61-B743-4562-A939-BC0306E2D1C0}" type="pres">
      <dgm:prSet presAssocID="{CB2B46E4-6317-49B5-9708-F8212F7A4087}" presName="parentText" presStyleLbl="node1" presStyleIdx="0" presStyleCnt="1">
        <dgm:presLayoutVars>
          <dgm:chMax val="0"/>
          <dgm:bulletEnabled val="1"/>
        </dgm:presLayoutVars>
      </dgm:prSet>
      <dgm:spPr/>
    </dgm:pt>
    <dgm:pt modelId="{391CCAD7-25C0-41B8-A65D-87A4A39AE537}" type="pres">
      <dgm:prSet presAssocID="{CB2B46E4-6317-49B5-9708-F8212F7A4087}" presName="childText" presStyleLbl="revTx" presStyleIdx="0" presStyleCnt="1" custLinFactNeighborX="2618" custLinFactNeighborY="4697">
        <dgm:presLayoutVars>
          <dgm:bulletEnabled val="1"/>
        </dgm:presLayoutVars>
      </dgm:prSet>
      <dgm:spPr/>
    </dgm:pt>
  </dgm:ptLst>
  <dgm:cxnLst>
    <dgm:cxn modelId="{74013F04-1AC7-4797-A925-219CABD19E86}" type="presOf" srcId="{CB2B46E4-6317-49B5-9708-F8212F7A4087}" destId="{CFFACC61-B743-4562-A939-BC0306E2D1C0}" srcOrd="0" destOrd="0" presId="urn:microsoft.com/office/officeart/2005/8/layout/vList2"/>
    <dgm:cxn modelId="{8EA1B105-2082-4340-B386-C3DE2AFE060D}" srcId="{64C89BEE-A742-4FAE-806E-41BD1DB1DC65}" destId="{7CF3FF61-4154-4DA6-B3BB-74AA5ACB7FD5}" srcOrd="0" destOrd="0" parTransId="{A4E17709-7E02-47FF-8EF5-15A71F40EC06}" sibTransId="{AD4DFD9F-4E65-4E58-8868-6BB34602316B}"/>
    <dgm:cxn modelId="{0717C709-0D7C-4E46-BEBF-1F528C3D5CD2}" type="presOf" srcId="{70D34585-B8D1-4DE4-830A-1229A9FB3EF6}" destId="{391CCAD7-25C0-41B8-A65D-87A4A39AE537}" srcOrd="0" destOrd="7" presId="urn:microsoft.com/office/officeart/2005/8/layout/vList2"/>
    <dgm:cxn modelId="{EDDF7B0E-1019-4BC5-B480-9A22F1D340DB}" srcId="{CB2B46E4-6317-49B5-9708-F8212F7A4087}" destId="{88D18183-37B3-494F-82F6-CA4B62D86FAA}" srcOrd="1" destOrd="0" parTransId="{B13E1858-7DE9-4E3C-B567-0763CBFEBCE5}" sibTransId="{D1D56D89-4E7A-4767-BDB9-8EF84679E311}"/>
    <dgm:cxn modelId="{29F09111-ECF6-4CCE-B0C8-FF6D4AE51859}" srcId="{CB2B46E4-6317-49B5-9708-F8212F7A4087}" destId="{0A3B0CFC-5E90-4E3A-9FA3-46E692628976}" srcOrd="0" destOrd="0" parTransId="{3F12A4BD-753B-4802-AE8C-EAAB79CD5DB2}" sibTransId="{7DDF22C6-DE03-419D-B624-D51F4E09CCE2}"/>
    <dgm:cxn modelId="{F0A55317-5A84-4F5B-B53A-1090BD2C5FE7}" type="presOf" srcId="{5589C297-66FD-4FF2-9CED-FD135168A8E4}" destId="{E8A0F805-4E7D-4AC5-8A0A-70B961B6270B}" srcOrd="0" destOrd="0" presId="urn:microsoft.com/office/officeart/2005/8/layout/vList2"/>
    <dgm:cxn modelId="{32100C1B-FE41-44FE-8462-89E3956A35F5}" type="presOf" srcId="{2C479A7B-CFFB-4485-B567-5F9D6FAA2BFA}" destId="{391CCAD7-25C0-41B8-A65D-87A4A39AE537}" srcOrd="0" destOrd="5" presId="urn:microsoft.com/office/officeart/2005/8/layout/vList2"/>
    <dgm:cxn modelId="{6AFE421F-55F6-470B-9CB4-87050DF58B8D}" type="presOf" srcId="{037AE7C9-226F-4818-9984-9908474FEF79}" destId="{391CCAD7-25C0-41B8-A65D-87A4A39AE537}" srcOrd="0" destOrd="2" presId="urn:microsoft.com/office/officeart/2005/8/layout/vList2"/>
    <dgm:cxn modelId="{8F9E592C-0835-42C1-8C5D-FBB1709D3B92}" type="presOf" srcId="{7CF3FF61-4154-4DA6-B3BB-74AA5ACB7FD5}" destId="{391CCAD7-25C0-41B8-A65D-87A4A39AE537}" srcOrd="0" destOrd="4" presId="urn:microsoft.com/office/officeart/2005/8/layout/vList2"/>
    <dgm:cxn modelId="{1CBCF936-36B2-4D16-8B19-33D1F91658E1}" type="presOf" srcId="{88D18183-37B3-494F-82F6-CA4B62D86FAA}" destId="{391CCAD7-25C0-41B8-A65D-87A4A39AE537}" srcOrd="0" destOrd="1" presId="urn:microsoft.com/office/officeart/2005/8/layout/vList2"/>
    <dgm:cxn modelId="{F1A38E3C-FEE9-405C-82F2-27A1B3718BE6}" type="presOf" srcId="{0A3B0CFC-5E90-4E3A-9FA3-46E692628976}" destId="{391CCAD7-25C0-41B8-A65D-87A4A39AE537}" srcOrd="0" destOrd="0" presId="urn:microsoft.com/office/officeart/2005/8/layout/vList2"/>
    <dgm:cxn modelId="{7890F54F-410E-469C-9C8C-241928265DFA}" type="presOf" srcId="{B74656F3-3493-4EB9-8F82-23A1CA2C912E}" destId="{391CCAD7-25C0-41B8-A65D-87A4A39AE537}" srcOrd="0" destOrd="6" presId="urn:microsoft.com/office/officeart/2005/8/layout/vList2"/>
    <dgm:cxn modelId="{94A0D06D-F05A-445B-97B2-FFFBCB570B05}" srcId="{CB2B46E4-6317-49B5-9708-F8212F7A4087}" destId="{037AE7C9-226F-4818-9984-9908474FEF79}" srcOrd="2" destOrd="0" parTransId="{11CD2956-D8E7-44D7-BD7F-AB250861F39A}" sibTransId="{AE47A01B-A70D-4763-9302-F71FE1B12A6F}"/>
    <dgm:cxn modelId="{FFCD7575-C130-4B3F-BCED-2717BA1CDEBF}" srcId="{CB2B46E4-6317-49B5-9708-F8212F7A4087}" destId="{64C89BEE-A742-4FAE-806E-41BD1DB1DC65}" srcOrd="3" destOrd="0" parTransId="{4AB73639-AC5E-45CA-B4E3-B11851A35215}" sibTransId="{760BBB3D-ED09-47BA-A906-E8350E8F8D0C}"/>
    <dgm:cxn modelId="{FE4AFA76-DF7E-4A07-AFF1-2DE56B73C8BF}" type="presOf" srcId="{64C89BEE-A742-4FAE-806E-41BD1DB1DC65}" destId="{391CCAD7-25C0-41B8-A65D-87A4A39AE537}" srcOrd="0" destOrd="3" presId="urn:microsoft.com/office/officeart/2005/8/layout/vList2"/>
    <dgm:cxn modelId="{2B4087C2-D543-4F45-8BA3-5CEFA0902114}" srcId="{CB2B46E4-6317-49B5-9708-F8212F7A4087}" destId="{70D34585-B8D1-4DE4-830A-1229A9FB3EF6}" srcOrd="4" destOrd="0" parTransId="{4DC9D764-1A9E-4091-916E-238EDEBE15F3}" sibTransId="{C006FC7E-998C-468D-9A78-E4B874016940}"/>
    <dgm:cxn modelId="{04218FC9-8615-4C99-B012-97710D50BE29}" srcId="{64C89BEE-A742-4FAE-806E-41BD1DB1DC65}" destId="{2C479A7B-CFFB-4485-B567-5F9D6FAA2BFA}" srcOrd="1" destOrd="0" parTransId="{AFCC314D-3857-4897-98BF-5076A100A212}" sibTransId="{656DD042-27F7-497E-A1B8-1280D379942A}"/>
    <dgm:cxn modelId="{506FA4CE-93CD-4A1C-A19A-C9F228372DE5}" srcId="{64C89BEE-A742-4FAE-806E-41BD1DB1DC65}" destId="{B74656F3-3493-4EB9-8F82-23A1CA2C912E}" srcOrd="2" destOrd="0" parTransId="{675C3099-0B46-42C7-AFE6-C0CDCF83DAAE}" sibTransId="{50BC90B0-7839-48AC-8AB9-4457007E5983}"/>
    <dgm:cxn modelId="{9E3A04F5-CE6C-40F2-8377-86D81C74D8CE}" srcId="{5589C297-66FD-4FF2-9CED-FD135168A8E4}" destId="{CB2B46E4-6317-49B5-9708-F8212F7A4087}" srcOrd="0" destOrd="0" parTransId="{8219AA02-FAB0-4715-82B8-BC93B2BE50C2}" sibTransId="{9B220826-3E54-460D-B06F-4FD1045634A3}"/>
    <dgm:cxn modelId="{FE7EDDF6-8844-436E-A6D3-A0D78D366ED9}" type="presParOf" srcId="{E8A0F805-4E7D-4AC5-8A0A-70B961B6270B}" destId="{CFFACC61-B743-4562-A939-BC0306E2D1C0}" srcOrd="0" destOrd="0" presId="urn:microsoft.com/office/officeart/2005/8/layout/vList2"/>
    <dgm:cxn modelId="{FD828EBE-D882-456E-AD26-7AD311438B67}" type="presParOf" srcId="{E8A0F805-4E7D-4AC5-8A0A-70B961B6270B}" destId="{391CCAD7-25C0-41B8-A65D-87A4A39AE537}"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89C297-66FD-4FF2-9CED-FD135168A8E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B2B46E4-6317-49B5-9708-F8212F7A4087}">
      <dgm:prSet custT="1"/>
      <dgm:spPr/>
      <dgm:t>
        <a:bodyPr/>
        <a:lstStyle/>
        <a:p>
          <a:r>
            <a:rPr lang="en-GB" sz="2400" b="1" dirty="0">
              <a:effectLst/>
              <a:latin typeface="Aptos" panose="020B0004020202020204" pitchFamily="34" charset="0"/>
              <a:ea typeface="Aptos" panose="020B0004020202020204" pitchFamily="34" charset="0"/>
              <a:cs typeface="Times New Roman" panose="02020603050405020304" pitchFamily="18" charset="0"/>
            </a:rPr>
            <a:t>Boosting Community Voices for Involvement and Engagement of Women and people who use Women’s health services in Mental Health Research</a:t>
          </a:r>
          <a:endParaRPr lang="en-US" sz="2400" dirty="0"/>
        </a:p>
      </dgm:t>
    </dgm:pt>
    <dgm:pt modelId="{8219AA02-FAB0-4715-82B8-BC93B2BE50C2}" type="parTrans" cxnId="{9E3A04F5-CE6C-40F2-8377-86D81C74D8CE}">
      <dgm:prSet/>
      <dgm:spPr/>
      <dgm:t>
        <a:bodyPr/>
        <a:lstStyle/>
        <a:p>
          <a:endParaRPr lang="en-US"/>
        </a:p>
      </dgm:t>
    </dgm:pt>
    <dgm:pt modelId="{9B220826-3E54-460D-B06F-4FD1045634A3}" type="sibTrans" cxnId="{9E3A04F5-CE6C-40F2-8377-86D81C74D8CE}">
      <dgm:prSet/>
      <dgm:spPr/>
      <dgm:t>
        <a:bodyPr/>
        <a:lstStyle/>
        <a:p>
          <a:endParaRPr lang="en-US"/>
        </a:p>
      </dgm:t>
    </dgm:pt>
    <dgm:pt modelId="{0A3B0CFC-5E90-4E3A-9FA3-46E692628976}">
      <dgm:prSet custT="1"/>
      <dgm:spPr/>
      <dgm:t>
        <a:bodyPr/>
        <a:lstStyle/>
        <a:p>
          <a:r>
            <a:rPr lang="en-GB" sz="2400" b="1" u="none" strike="noStrike" dirty="0">
              <a:effectLst/>
              <a:latin typeface="+mn-lt"/>
              <a:ea typeface="Arial" panose="020B0604020202020204" pitchFamily="34" charset="0"/>
            </a:rPr>
            <a:t>Women are 3x more likely than men experience common </a:t>
          </a:r>
          <a:r>
            <a:rPr lang="en-GB" sz="2400" b="1" u="none" strike="noStrike" dirty="0" err="1">
              <a:effectLst/>
              <a:latin typeface="+mn-lt"/>
              <a:ea typeface="Arial" panose="020B0604020202020204" pitchFamily="34" charset="0"/>
            </a:rPr>
            <a:t>mh</a:t>
          </a:r>
          <a:r>
            <a:rPr lang="en-GB" sz="2400" b="1" u="none" strike="noStrike" dirty="0">
              <a:effectLst/>
              <a:latin typeface="+mn-lt"/>
              <a:ea typeface="Arial" panose="020B0604020202020204" pitchFamily="34" charset="0"/>
            </a:rPr>
            <a:t> problems </a:t>
          </a:r>
          <a:endParaRPr lang="en-US" sz="2400" b="1" dirty="0">
            <a:latin typeface="+mn-lt"/>
          </a:endParaRPr>
        </a:p>
      </dgm:t>
    </dgm:pt>
    <dgm:pt modelId="{3F12A4BD-753B-4802-AE8C-EAAB79CD5DB2}" type="parTrans" cxnId="{29F09111-ECF6-4CCE-B0C8-FF6D4AE51859}">
      <dgm:prSet/>
      <dgm:spPr/>
      <dgm:t>
        <a:bodyPr/>
        <a:lstStyle/>
        <a:p>
          <a:endParaRPr lang="en-GB"/>
        </a:p>
      </dgm:t>
    </dgm:pt>
    <dgm:pt modelId="{7DDF22C6-DE03-419D-B624-D51F4E09CCE2}" type="sibTrans" cxnId="{29F09111-ECF6-4CCE-B0C8-FF6D4AE51859}">
      <dgm:prSet/>
      <dgm:spPr/>
      <dgm:t>
        <a:bodyPr/>
        <a:lstStyle/>
        <a:p>
          <a:endParaRPr lang="en-GB"/>
        </a:p>
      </dgm:t>
    </dgm:pt>
    <dgm:pt modelId="{70D34585-B8D1-4DE4-830A-1229A9FB3EF6}">
      <dgm:prSet custT="1"/>
      <dgm:spPr/>
      <dgm:t>
        <a:bodyPr/>
        <a:lstStyle/>
        <a:p>
          <a:pPr>
            <a:buNone/>
          </a:pPr>
          <a:r>
            <a:rPr lang="en-GB" sz="2400" b="1" u="none" strike="noStrike" dirty="0">
              <a:solidFill>
                <a:srgbClr val="FF0000"/>
              </a:solidFill>
              <a:effectLst/>
              <a:latin typeface="+mn-lt"/>
              <a:ea typeface="Arial" panose="020B0604020202020204" pitchFamily="34" charset="0"/>
            </a:rPr>
            <a:t>	</a:t>
          </a:r>
          <a:r>
            <a:rPr lang="en-GB" sz="2400" b="1" i="1" u="none" strike="noStrike" dirty="0">
              <a:solidFill>
                <a:srgbClr val="FF0000"/>
              </a:solidFill>
              <a:effectLst/>
              <a:latin typeface="+mn-lt"/>
              <a:ea typeface="Arial" panose="020B0604020202020204" pitchFamily="34" charset="0"/>
            </a:rPr>
            <a:t>locally we have no large mental health studies focusing on women and people who use women’s health services</a:t>
          </a:r>
          <a:endParaRPr lang="en-GB" sz="2400" b="0" u="none" strike="noStrike" dirty="0">
            <a:solidFill>
              <a:srgbClr val="FF0000"/>
            </a:solidFill>
            <a:effectLst/>
            <a:latin typeface="+mn-lt"/>
            <a:ea typeface="Arial" panose="020B0604020202020204" pitchFamily="34" charset="0"/>
          </a:endParaRPr>
        </a:p>
      </dgm:t>
    </dgm:pt>
    <dgm:pt modelId="{4DC9D764-1A9E-4091-916E-238EDEBE15F3}" type="parTrans" cxnId="{2B4087C2-D543-4F45-8BA3-5CEFA0902114}">
      <dgm:prSet/>
      <dgm:spPr/>
      <dgm:t>
        <a:bodyPr/>
        <a:lstStyle/>
        <a:p>
          <a:endParaRPr lang="en-GB"/>
        </a:p>
      </dgm:t>
    </dgm:pt>
    <dgm:pt modelId="{C006FC7E-998C-468D-9A78-E4B874016940}" type="sibTrans" cxnId="{2B4087C2-D543-4F45-8BA3-5CEFA0902114}">
      <dgm:prSet/>
      <dgm:spPr/>
      <dgm:t>
        <a:bodyPr/>
        <a:lstStyle/>
        <a:p>
          <a:endParaRPr lang="en-GB"/>
        </a:p>
      </dgm:t>
    </dgm:pt>
    <dgm:pt modelId="{21F9D36A-4B7E-4706-8E4F-0EF2232B948C}">
      <dgm:prSet custT="1"/>
      <dgm:spPr/>
      <dgm:t>
        <a:bodyPr/>
        <a:lstStyle/>
        <a:p>
          <a:r>
            <a:rPr lang="en-US" sz="2400" b="1" dirty="0">
              <a:latin typeface="+mn-lt"/>
            </a:rPr>
            <a:t>COVID-19 significantly worsened </a:t>
          </a:r>
          <a:r>
            <a:rPr lang="en-US" sz="2400" b="1" dirty="0" err="1">
              <a:latin typeface="+mn-lt"/>
            </a:rPr>
            <a:t>mh</a:t>
          </a:r>
          <a:r>
            <a:rPr lang="en-US" sz="2400" b="1" dirty="0">
              <a:latin typeface="+mn-lt"/>
            </a:rPr>
            <a:t> with a greater decline for women</a:t>
          </a:r>
        </a:p>
      </dgm:t>
    </dgm:pt>
    <dgm:pt modelId="{C1CD91C1-ED4B-4AE0-ADF8-E39A953B51C9}" type="parTrans" cxnId="{7D7364B0-25E9-4E7D-86EC-1602369DA1CF}">
      <dgm:prSet/>
      <dgm:spPr/>
      <dgm:t>
        <a:bodyPr/>
        <a:lstStyle/>
        <a:p>
          <a:endParaRPr lang="en-GB"/>
        </a:p>
      </dgm:t>
    </dgm:pt>
    <dgm:pt modelId="{0E937B14-8E88-4F88-8A4E-F446EC0845BD}" type="sibTrans" cxnId="{7D7364B0-25E9-4E7D-86EC-1602369DA1CF}">
      <dgm:prSet/>
      <dgm:spPr/>
      <dgm:t>
        <a:bodyPr/>
        <a:lstStyle/>
        <a:p>
          <a:endParaRPr lang="en-GB"/>
        </a:p>
      </dgm:t>
    </dgm:pt>
    <dgm:pt modelId="{92BF3911-8FBD-4C64-861B-3D62B636FCC8}">
      <dgm:prSet custT="1"/>
      <dgm:spPr/>
      <dgm:t>
        <a:bodyPr/>
        <a:lstStyle/>
        <a:p>
          <a:r>
            <a:rPr lang="en-US" sz="2400" b="1" dirty="0">
              <a:latin typeface="+mn-lt"/>
            </a:rPr>
            <a:t>Barriers to services, support and research exacerbate inequalities leading to poor outcomes for women; there is insufficient data on effect </a:t>
          </a:r>
          <a:r>
            <a:rPr lang="en-US" sz="2400" b="1" dirty="0" err="1">
              <a:latin typeface="+mn-lt"/>
            </a:rPr>
            <a:t>mh</a:t>
          </a:r>
          <a:r>
            <a:rPr lang="en-US" sz="2400" b="1" dirty="0">
              <a:latin typeface="+mn-lt"/>
            </a:rPr>
            <a:t> interventions for women</a:t>
          </a:r>
        </a:p>
      </dgm:t>
    </dgm:pt>
    <dgm:pt modelId="{05D5E815-DD95-44D0-9721-B1355B00EC9A}" type="parTrans" cxnId="{67191A1D-214F-47BA-AEEF-2229B7A59EC9}">
      <dgm:prSet/>
      <dgm:spPr/>
      <dgm:t>
        <a:bodyPr/>
        <a:lstStyle/>
        <a:p>
          <a:endParaRPr lang="en-GB"/>
        </a:p>
      </dgm:t>
    </dgm:pt>
    <dgm:pt modelId="{E471BF86-22E9-474D-8EB5-A52663386A5D}" type="sibTrans" cxnId="{67191A1D-214F-47BA-AEEF-2229B7A59EC9}">
      <dgm:prSet/>
      <dgm:spPr/>
      <dgm:t>
        <a:bodyPr/>
        <a:lstStyle/>
        <a:p>
          <a:endParaRPr lang="en-GB"/>
        </a:p>
      </dgm:t>
    </dgm:pt>
    <dgm:pt modelId="{E8A0F805-4E7D-4AC5-8A0A-70B961B6270B}" type="pres">
      <dgm:prSet presAssocID="{5589C297-66FD-4FF2-9CED-FD135168A8E4}" presName="linear" presStyleCnt="0">
        <dgm:presLayoutVars>
          <dgm:animLvl val="lvl"/>
          <dgm:resizeHandles val="exact"/>
        </dgm:presLayoutVars>
      </dgm:prSet>
      <dgm:spPr/>
    </dgm:pt>
    <dgm:pt modelId="{CFFACC61-B743-4562-A939-BC0306E2D1C0}" type="pres">
      <dgm:prSet presAssocID="{CB2B46E4-6317-49B5-9708-F8212F7A4087}" presName="parentText" presStyleLbl="node1" presStyleIdx="0" presStyleCnt="1">
        <dgm:presLayoutVars>
          <dgm:chMax val="0"/>
          <dgm:bulletEnabled val="1"/>
        </dgm:presLayoutVars>
      </dgm:prSet>
      <dgm:spPr/>
    </dgm:pt>
    <dgm:pt modelId="{391CCAD7-25C0-41B8-A65D-87A4A39AE537}" type="pres">
      <dgm:prSet presAssocID="{CB2B46E4-6317-49B5-9708-F8212F7A4087}" presName="childText" presStyleLbl="revTx" presStyleIdx="0" presStyleCnt="1" custLinFactNeighborX="2618" custLinFactNeighborY="4697">
        <dgm:presLayoutVars>
          <dgm:bulletEnabled val="1"/>
        </dgm:presLayoutVars>
      </dgm:prSet>
      <dgm:spPr/>
    </dgm:pt>
  </dgm:ptLst>
  <dgm:cxnLst>
    <dgm:cxn modelId="{74013F04-1AC7-4797-A925-219CABD19E86}" type="presOf" srcId="{CB2B46E4-6317-49B5-9708-F8212F7A4087}" destId="{CFFACC61-B743-4562-A939-BC0306E2D1C0}" srcOrd="0" destOrd="0" presId="urn:microsoft.com/office/officeart/2005/8/layout/vList2"/>
    <dgm:cxn modelId="{0717C709-0D7C-4E46-BEBF-1F528C3D5CD2}" type="presOf" srcId="{70D34585-B8D1-4DE4-830A-1229A9FB3EF6}" destId="{391CCAD7-25C0-41B8-A65D-87A4A39AE537}" srcOrd="0" destOrd="3" presId="urn:microsoft.com/office/officeart/2005/8/layout/vList2"/>
    <dgm:cxn modelId="{29F09111-ECF6-4CCE-B0C8-FF6D4AE51859}" srcId="{CB2B46E4-6317-49B5-9708-F8212F7A4087}" destId="{0A3B0CFC-5E90-4E3A-9FA3-46E692628976}" srcOrd="0" destOrd="0" parTransId="{3F12A4BD-753B-4802-AE8C-EAAB79CD5DB2}" sibTransId="{7DDF22C6-DE03-419D-B624-D51F4E09CCE2}"/>
    <dgm:cxn modelId="{F0A55317-5A84-4F5B-B53A-1090BD2C5FE7}" type="presOf" srcId="{5589C297-66FD-4FF2-9CED-FD135168A8E4}" destId="{E8A0F805-4E7D-4AC5-8A0A-70B961B6270B}" srcOrd="0" destOrd="0" presId="urn:microsoft.com/office/officeart/2005/8/layout/vList2"/>
    <dgm:cxn modelId="{67191A1D-214F-47BA-AEEF-2229B7A59EC9}" srcId="{CB2B46E4-6317-49B5-9708-F8212F7A4087}" destId="{92BF3911-8FBD-4C64-861B-3D62B636FCC8}" srcOrd="2" destOrd="0" parTransId="{05D5E815-DD95-44D0-9721-B1355B00EC9A}" sibTransId="{E471BF86-22E9-474D-8EB5-A52663386A5D}"/>
    <dgm:cxn modelId="{F1A38E3C-FEE9-405C-82F2-27A1B3718BE6}" type="presOf" srcId="{0A3B0CFC-5E90-4E3A-9FA3-46E692628976}" destId="{391CCAD7-25C0-41B8-A65D-87A4A39AE537}" srcOrd="0" destOrd="0" presId="urn:microsoft.com/office/officeart/2005/8/layout/vList2"/>
    <dgm:cxn modelId="{5B255D76-8CF5-48AA-8160-B3C3CFCF853E}" type="presOf" srcId="{92BF3911-8FBD-4C64-861B-3D62B636FCC8}" destId="{391CCAD7-25C0-41B8-A65D-87A4A39AE537}" srcOrd="0" destOrd="2" presId="urn:microsoft.com/office/officeart/2005/8/layout/vList2"/>
    <dgm:cxn modelId="{027398AB-16D5-427A-A2A9-AA647E16EC18}" type="presOf" srcId="{21F9D36A-4B7E-4706-8E4F-0EF2232B948C}" destId="{391CCAD7-25C0-41B8-A65D-87A4A39AE537}" srcOrd="0" destOrd="1" presId="urn:microsoft.com/office/officeart/2005/8/layout/vList2"/>
    <dgm:cxn modelId="{7D7364B0-25E9-4E7D-86EC-1602369DA1CF}" srcId="{CB2B46E4-6317-49B5-9708-F8212F7A4087}" destId="{21F9D36A-4B7E-4706-8E4F-0EF2232B948C}" srcOrd="1" destOrd="0" parTransId="{C1CD91C1-ED4B-4AE0-ADF8-E39A953B51C9}" sibTransId="{0E937B14-8E88-4F88-8A4E-F446EC0845BD}"/>
    <dgm:cxn modelId="{2B4087C2-D543-4F45-8BA3-5CEFA0902114}" srcId="{CB2B46E4-6317-49B5-9708-F8212F7A4087}" destId="{70D34585-B8D1-4DE4-830A-1229A9FB3EF6}" srcOrd="3" destOrd="0" parTransId="{4DC9D764-1A9E-4091-916E-238EDEBE15F3}" sibTransId="{C006FC7E-998C-468D-9A78-E4B874016940}"/>
    <dgm:cxn modelId="{9E3A04F5-CE6C-40F2-8377-86D81C74D8CE}" srcId="{5589C297-66FD-4FF2-9CED-FD135168A8E4}" destId="{CB2B46E4-6317-49B5-9708-F8212F7A4087}" srcOrd="0" destOrd="0" parTransId="{8219AA02-FAB0-4715-82B8-BC93B2BE50C2}" sibTransId="{9B220826-3E54-460D-B06F-4FD1045634A3}"/>
    <dgm:cxn modelId="{FE7EDDF6-8844-436E-A6D3-A0D78D366ED9}" type="presParOf" srcId="{E8A0F805-4E7D-4AC5-8A0A-70B961B6270B}" destId="{CFFACC61-B743-4562-A939-BC0306E2D1C0}" srcOrd="0" destOrd="0" presId="urn:microsoft.com/office/officeart/2005/8/layout/vList2"/>
    <dgm:cxn modelId="{FD828EBE-D882-456E-AD26-7AD311438B67}" type="presParOf" srcId="{E8A0F805-4E7D-4AC5-8A0A-70B961B6270B}" destId="{391CCAD7-25C0-41B8-A65D-87A4A39AE537}"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89C297-66FD-4FF2-9CED-FD135168A8E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B2B46E4-6317-49B5-9708-F8212F7A4087}">
      <dgm:prSet custT="1"/>
      <dgm:spPr/>
      <dgm:t>
        <a:bodyPr/>
        <a:lstStyle/>
        <a:p>
          <a:r>
            <a:rPr lang="en-GB" sz="2400" b="1" dirty="0">
              <a:effectLst/>
              <a:latin typeface="Aptos" panose="020B0004020202020204" pitchFamily="34" charset="0"/>
              <a:ea typeface="Aptos" panose="020B0004020202020204" pitchFamily="34" charset="0"/>
              <a:cs typeface="Times New Roman" panose="02020603050405020304" pitchFamily="18" charset="0"/>
            </a:rPr>
            <a:t>Boosting Community Voices for Involvement and Engagement of Women and people who use Women’s health services in Mental Health Research</a:t>
          </a:r>
          <a:endParaRPr lang="en-US" sz="2400" dirty="0"/>
        </a:p>
      </dgm:t>
    </dgm:pt>
    <dgm:pt modelId="{8219AA02-FAB0-4715-82B8-BC93B2BE50C2}" type="parTrans" cxnId="{9E3A04F5-CE6C-40F2-8377-86D81C74D8CE}">
      <dgm:prSet/>
      <dgm:spPr/>
      <dgm:t>
        <a:bodyPr/>
        <a:lstStyle/>
        <a:p>
          <a:endParaRPr lang="en-US"/>
        </a:p>
      </dgm:t>
    </dgm:pt>
    <dgm:pt modelId="{9B220826-3E54-460D-B06F-4FD1045634A3}" type="sibTrans" cxnId="{9E3A04F5-CE6C-40F2-8377-86D81C74D8CE}">
      <dgm:prSet/>
      <dgm:spPr/>
      <dgm:t>
        <a:bodyPr/>
        <a:lstStyle/>
        <a:p>
          <a:endParaRPr lang="en-US"/>
        </a:p>
      </dgm:t>
    </dgm:pt>
    <dgm:pt modelId="{0A3B0CFC-5E90-4E3A-9FA3-46E692628976}">
      <dgm:prSet custT="1"/>
      <dgm:spPr/>
      <dgm:t>
        <a:bodyPr/>
        <a:lstStyle/>
        <a:p>
          <a:pPr>
            <a:buNone/>
          </a:pPr>
          <a:r>
            <a:rPr lang="en-US" sz="2200" b="1" dirty="0">
              <a:latin typeface="+mn-lt"/>
            </a:rPr>
            <a:t>Sussex Women’s Health Implementation Plan highlights critical intersections</a:t>
          </a:r>
        </a:p>
      </dgm:t>
    </dgm:pt>
    <dgm:pt modelId="{3F12A4BD-753B-4802-AE8C-EAAB79CD5DB2}" type="parTrans" cxnId="{29F09111-ECF6-4CCE-B0C8-FF6D4AE51859}">
      <dgm:prSet/>
      <dgm:spPr/>
      <dgm:t>
        <a:bodyPr/>
        <a:lstStyle/>
        <a:p>
          <a:endParaRPr lang="en-GB"/>
        </a:p>
      </dgm:t>
    </dgm:pt>
    <dgm:pt modelId="{7DDF22C6-DE03-419D-B624-D51F4E09CCE2}" type="sibTrans" cxnId="{29F09111-ECF6-4CCE-B0C8-FF6D4AE51859}">
      <dgm:prSet/>
      <dgm:spPr/>
      <dgm:t>
        <a:bodyPr/>
        <a:lstStyle/>
        <a:p>
          <a:endParaRPr lang="en-GB"/>
        </a:p>
      </dgm:t>
    </dgm:pt>
    <dgm:pt modelId="{70D34585-B8D1-4DE4-830A-1229A9FB3EF6}">
      <dgm:prSet custT="1"/>
      <dgm:spPr/>
      <dgm:t>
        <a:bodyPr/>
        <a:lstStyle/>
        <a:p>
          <a:pPr>
            <a:buNone/>
          </a:pPr>
          <a:r>
            <a:rPr lang="en-GB" sz="2400" b="1" u="none" strike="noStrike" dirty="0">
              <a:solidFill>
                <a:srgbClr val="FF0000"/>
              </a:solidFill>
              <a:effectLst/>
              <a:latin typeface="+mn-lt"/>
              <a:ea typeface="Arial" panose="020B0604020202020204" pitchFamily="34" charset="0"/>
            </a:rPr>
            <a:t>	</a:t>
          </a:r>
          <a:endParaRPr lang="en-GB" sz="2400" b="0" u="none" strike="noStrike" dirty="0">
            <a:solidFill>
              <a:srgbClr val="FF0000"/>
            </a:solidFill>
            <a:effectLst/>
            <a:latin typeface="+mn-lt"/>
            <a:ea typeface="Arial" panose="020B0604020202020204" pitchFamily="34" charset="0"/>
          </a:endParaRPr>
        </a:p>
      </dgm:t>
    </dgm:pt>
    <dgm:pt modelId="{4DC9D764-1A9E-4091-916E-238EDEBE15F3}" type="parTrans" cxnId="{2B4087C2-D543-4F45-8BA3-5CEFA0902114}">
      <dgm:prSet/>
      <dgm:spPr/>
      <dgm:t>
        <a:bodyPr/>
        <a:lstStyle/>
        <a:p>
          <a:endParaRPr lang="en-GB"/>
        </a:p>
      </dgm:t>
    </dgm:pt>
    <dgm:pt modelId="{C006FC7E-998C-468D-9A78-E4B874016940}" type="sibTrans" cxnId="{2B4087C2-D543-4F45-8BA3-5CEFA0902114}">
      <dgm:prSet/>
      <dgm:spPr/>
      <dgm:t>
        <a:bodyPr/>
        <a:lstStyle/>
        <a:p>
          <a:endParaRPr lang="en-GB"/>
        </a:p>
      </dgm:t>
    </dgm:pt>
    <dgm:pt modelId="{93CC2105-2331-4104-9BC5-79637CB4B632}">
      <dgm:prSet custT="1"/>
      <dgm:spPr/>
      <dgm:t>
        <a:bodyPr/>
        <a:lstStyle/>
        <a:p>
          <a:r>
            <a:rPr lang="en-US" sz="2200" b="1" dirty="0">
              <a:latin typeface="+mn-lt"/>
            </a:rPr>
            <a:t>Homelessness – 80% have </a:t>
          </a:r>
          <a:r>
            <a:rPr lang="en-US" sz="2200" b="1" dirty="0" err="1">
              <a:latin typeface="+mn-lt"/>
            </a:rPr>
            <a:t>mh</a:t>
          </a:r>
          <a:r>
            <a:rPr lang="en-US" sz="2200" b="1" dirty="0">
              <a:latin typeface="+mn-lt"/>
            </a:rPr>
            <a:t> challenge; many relying on A&amp;E; suicidal thoughts, trauma, need better </a:t>
          </a:r>
          <a:r>
            <a:rPr lang="en-US" sz="2200" b="1" dirty="0" err="1">
              <a:latin typeface="+mn-lt"/>
            </a:rPr>
            <a:t>mh</a:t>
          </a:r>
          <a:r>
            <a:rPr lang="en-US" sz="2200" b="1" dirty="0">
              <a:latin typeface="+mn-lt"/>
            </a:rPr>
            <a:t> support/info</a:t>
          </a:r>
        </a:p>
      </dgm:t>
    </dgm:pt>
    <dgm:pt modelId="{D00C9F3F-C5B7-44C5-AB04-7411F63CEC40}" type="parTrans" cxnId="{69451B28-C93A-4B22-A16B-CE2FA291B5A8}">
      <dgm:prSet/>
      <dgm:spPr/>
      <dgm:t>
        <a:bodyPr/>
        <a:lstStyle/>
        <a:p>
          <a:endParaRPr lang="en-GB"/>
        </a:p>
      </dgm:t>
    </dgm:pt>
    <dgm:pt modelId="{FA31D667-7F75-400D-88CC-B6057BA6522F}" type="sibTrans" cxnId="{69451B28-C93A-4B22-A16B-CE2FA291B5A8}">
      <dgm:prSet/>
      <dgm:spPr/>
      <dgm:t>
        <a:bodyPr/>
        <a:lstStyle/>
        <a:p>
          <a:endParaRPr lang="en-GB"/>
        </a:p>
      </dgm:t>
    </dgm:pt>
    <dgm:pt modelId="{2BE30437-72B8-491E-BAEF-08215C274349}">
      <dgm:prSet custT="1"/>
      <dgm:spPr/>
      <dgm:t>
        <a:bodyPr/>
        <a:lstStyle/>
        <a:p>
          <a:r>
            <a:rPr lang="en-US" sz="2200" b="1" dirty="0">
              <a:latin typeface="+mn-lt"/>
            </a:rPr>
            <a:t>Neurodivergence – 80% have </a:t>
          </a:r>
          <a:r>
            <a:rPr lang="en-US" sz="2200" b="1" dirty="0" err="1">
              <a:latin typeface="+mn-lt"/>
            </a:rPr>
            <a:t>mh</a:t>
          </a:r>
          <a:r>
            <a:rPr lang="en-US" sz="2200" b="1" dirty="0">
              <a:latin typeface="+mn-lt"/>
            </a:rPr>
            <a:t> challenges; over-reliance on medication and scarce access to therapies</a:t>
          </a:r>
        </a:p>
      </dgm:t>
    </dgm:pt>
    <dgm:pt modelId="{078A1294-8E74-4870-888D-2E8186A1C06E}" type="parTrans" cxnId="{02349D9A-9E2E-4745-9B6E-92FCA834267E}">
      <dgm:prSet/>
      <dgm:spPr/>
      <dgm:t>
        <a:bodyPr/>
        <a:lstStyle/>
        <a:p>
          <a:endParaRPr lang="en-GB"/>
        </a:p>
      </dgm:t>
    </dgm:pt>
    <dgm:pt modelId="{9CC5600B-D5DD-47DC-A6B9-C70C5DC08543}" type="sibTrans" cxnId="{02349D9A-9E2E-4745-9B6E-92FCA834267E}">
      <dgm:prSet/>
      <dgm:spPr/>
      <dgm:t>
        <a:bodyPr/>
        <a:lstStyle/>
        <a:p>
          <a:endParaRPr lang="en-GB"/>
        </a:p>
      </dgm:t>
    </dgm:pt>
    <dgm:pt modelId="{CD4EC8E9-94FE-4CCA-AB65-A8885312A883}">
      <dgm:prSet custT="1"/>
      <dgm:spPr/>
      <dgm:t>
        <a:bodyPr/>
        <a:lstStyle/>
        <a:p>
          <a:r>
            <a:rPr lang="en-US" sz="2200" b="1" dirty="0">
              <a:latin typeface="+mn-lt"/>
            </a:rPr>
            <a:t>English not first language – issues with translation and interpreting services</a:t>
          </a:r>
        </a:p>
      </dgm:t>
    </dgm:pt>
    <dgm:pt modelId="{15605B2C-BF75-4767-AE40-D3DF08FA9C14}" type="parTrans" cxnId="{638AF3F1-C811-4B82-8215-45F15C7053EF}">
      <dgm:prSet/>
      <dgm:spPr/>
      <dgm:t>
        <a:bodyPr/>
        <a:lstStyle/>
        <a:p>
          <a:endParaRPr lang="en-GB"/>
        </a:p>
      </dgm:t>
    </dgm:pt>
    <dgm:pt modelId="{2BB50D90-6865-4966-9F80-BE0AF631601F}" type="sibTrans" cxnId="{638AF3F1-C811-4B82-8215-45F15C7053EF}">
      <dgm:prSet/>
      <dgm:spPr/>
      <dgm:t>
        <a:bodyPr/>
        <a:lstStyle/>
        <a:p>
          <a:endParaRPr lang="en-GB"/>
        </a:p>
      </dgm:t>
    </dgm:pt>
    <dgm:pt modelId="{C3BEEEB3-C816-49F5-B100-341E3B123C98}">
      <dgm:prSet custT="1"/>
      <dgm:spPr/>
      <dgm:t>
        <a:bodyPr/>
        <a:lstStyle/>
        <a:p>
          <a:r>
            <a:rPr lang="en-US" sz="2200" b="1" dirty="0">
              <a:latin typeface="+mn-lt"/>
            </a:rPr>
            <a:t>Trans, Non-Binary &amp; Intersex – higher </a:t>
          </a:r>
          <a:r>
            <a:rPr lang="en-US" sz="2200" b="1" dirty="0" err="1">
              <a:latin typeface="+mn-lt"/>
            </a:rPr>
            <a:t>mh</a:t>
          </a:r>
          <a:r>
            <a:rPr lang="en-US" sz="2200" b="1" dirty="0">
              <a:latin typeface="+mn-lt"/>
            </a:rPr>
            <a:t> risks due to minority stress, discrimination and isolation. Neurodivergence is common. 81% experienced depression; exclusion in women’s health services</a:t>
          </a:r>
        </a:p>
      </dgm:t>
    </dgm:pt>
    <dgm:pt modelId="{F003FFBC-E434-41E3-B6AF-F2A603026D78}" type="parTrans" cxnId="{D3688F25-14EB-4961-964F-C6E7C0A1D4F2}">
      <dgm:prSet/>
      <dgm:spPr/>
      <dgm:t>
        <a:bodyPr/>
        <a:lstStyle/>
        <a:p>
          <a:endParaRPr lang="en-GB"/>
        </a:p>
      </dgm:t>
    </dgm:pt>
    <dgm:pt modelId="{5DADA6FF-241C-4961-9887-1D6702CEBDE4}" type="sibTrans" cxnId="{D3688F25-14EB-4961-964F-C6E7C0A1D4F2}">
      <dgm:prSet/>
      <dgm:spPr/>
      <dgm:t>
        <a:bodyPr/>
        <a:lstStyle/>
        <a:p>
          <a:endParaRPr lang="en-GB"/>
        </a:p>
      </dgm:t>
    </dgm:pt>
    <dgm:pt modelId="{C34A8116-A405-4AA0-89ED-DD0140AF8C97}">
      <dgm:prSet custT="1"/>
      <dgm:spPr/>
      <dgm:t>
        <a:bodyPr/>
        <a:lstStyle/>
        <a:p>
          <a:r>
            <a:rPr lang="en-US" sz="2200" b="1" dirty="0">
              <a:latin typeface="+mn-lt"/>
            </a:rPr>
            <a:t>Isolated older women 50+ - High levels of </a:t>
          </a:r>
          <a:r>
            <a:rPr lang="en-US" sz="2200" b="1" dirty="0" err="1">
              <a:latin typeface="+mn-lt"/>
            </a:rPr>
            <a:t>mh</a:t>
          </a:r>
          <a:r>
            <a:rPr lang="en-US" sz="2200" b="1" dirty="0">
              <a:latin typeface="+mn-lt"/>
            </a:rPr>
            <a:t> needs, increased suicide risk and reduced life expectancy in coastal areas.</a:t>
          </a:r>
        </a:p>
      </dgm:t>
    </dgm:pt>
    <dgm:pt modelId="{799461E2-52FC-4ACA-8041-9F2D00DCED19}" type="parTrans" cxnId="{C2C53A49-891E-4C11-A4ED-7BB3D21DC354}">
      <dgm:prSet/>
      <dgm:spPr/>
      <dgm:t>
        <a:bodyPr/>
        <a:lstStyle/>
        <a:p>
          <a:endParaRPr lang="en-GB"/>
        </a:p>
      </dgm:t>
    </dgm:pt>
    <dgm:pt modelId="{3FBE0F40-4172-49B9-A849-1F62E3B25DFD}" type="sibTrans" cxnId="{C2C53A49-891E-4C11-A4ED-7BB3D21DC354}">
      <dgm:prSet/>
      <dgm:spPr/>
      <dgm:t>
        <a:bodyPr/>
        <a:lstStyle/>
        <a:p>
          <a:endParaRPr lang="en-GB"/>
        </a:p>
      </dgm:t>
    </dgm:pt>
    <dgm:pt modelId="{E8A0F805-4E7D-4AC5-8A0A-70B961B6270B}" type="pres">
      <dgm:prSet presAssocID="{5589C297-66FD-4FF2-9CED-FD135168A8E4}" presName="linear" presStyleCnt="0">
        <dgm:presLayoutVars>
          <dgm:animLvl val="lvl"/>
          <dgm:resizeHandles val="exact"/>
        </dgm:presLayoutVars>
      </dgm:prSet>
      <dgm:spPr/>
    </dgm:pt>
    <dgm:pt modelId="{CFFACC61-B743-4562-A939-BC0306E2D1C0}" type="pres">
      <dgm:prSet presAssocID="{CB2B46E4-6317-49B5-9708-F8212F7A4087}" presName="parentText" presStyleLbl="node1" presStyleIdx="0" presStyleCnt="1">
        <dgm:presLayoutVars>
          <dgm:chMax val="0"/>
          <dgm:bulletEnabled val="1"/>
        </dgm:presLayoutVars>
      </dgm:prSet>
      <dgm:spPr/>
    </dgm:pt>
    <dgm:pt modelId="{391CCAD7-25C0-41B8-A65D-87A4A39AE537}" type="pres">
      <dgm:prSet presAssocID="{CB2B46E4-6317-49B5-9708-F8212F7A4087}" presName="childText" presStyleLbl="revTx" presStyleIdx="0" presStyleCnt="1" custLinFactNeighborX="2618" custLinFactNeighborY="4697">
        <dgm:presLayoutVars>
          <dgm:bulletEnabled val="1"/>
        </dgm:presLayoutVars>
      </dgm:prSet>
      <dgm:spPr/>
    </dgm:pt>
  </dgm:ptLst>
  <dgm:cxnLst>
    <dgm:cxn modelId="{74013F04-1AC7-4797-A925-219CABD19E86}" type="presOf" srcId="{CB2B46E4-6317-49B5-9708-F8212F7A4087}" destId="{CFFACC61-B743-4562-A939-BC0306E2D1C0}" srcOrd="0" destOrd="0" presId="urn:microsoft.com/office/officeart/2005/8/layout/vList2"/>
    <dgm:cxn modelId="{0717C709-0D7C-4E46-BEBF-1F528C3D5CD2}" type="presOf" srcId="{70D34585-B8D1-4DE4-830A-1229A9FB3EF6}" destId="{391CCAD7-25C0-41B8-A65D-87A4A39AE537}" srcOrd="0" destOrd="6" presId="urn:microsoft.com/office/officeart/2005/8/layout/vList2"/>
    <dgm:cxn modelId="{29F09111-ECF6-4CCE-B0C8-FF6D4AE51859}" srcId="{CB2B46E4-6317-49B5-9708-F8212F7A4087}" destId="{0A3B0CFC-5E90-4E3A-9FA3-46E692628976}" srcOrd="0" destOrd="0" parTransId="{3F12A4BD-753B-4802-AE8C-EAAB79CD5DB2}" sibTransId="{7DDF22C6-DE03-419D-B624-D51F4E09CCE2}"/>
    <dgm:cxn modelId="{F0A55317-5A84-4F5B-B53A-1090BD2C5FE7}" type="presOf" srcId="{5589C297-66FD-4FF2-9CED-FD135168A8E4}" destId="{E8A0F805-4E7D-4AC5-8A0A-70B961B6270B}" srcOrd="0" destOrd="0" presId="urn:microsoft.com/office/officeart/2005/8/layout/vList2"/>
    <dgm:cxn modelId="{69D9981C-799A-4624-9F36-E9A95FD192FB}" type="presOf" srcId="{C34A8116-A405-4AA0-89ED-DD0140AF8C97}" destId="{391CCAD7-25C0-41B8-A65D-87A4A39AE537}" srcOrd="0" destOrd="5" presId="urn:microsoft.com/office/officeart/2005/8/layout/vList2"/>
    <dgm:cxn modelId="{D3688F25-14EB-4961-964F-C6E7C0A1D4F2}" srcId="{CB2B46E4-6317-49B5-9708-F8212F7A4087}" destId="{C3BEEEB3-C816-49F5-B100-341E3B123C98}" srcOrd="4" destOrd="0" parTransId="{F003FFBC-E434-41E3-B6AF-F2A603026D78}" sibTransId="{5DADA6FF-241C-4961-9887-1D6702CEBDE4}"/>
    <dgm:cxn modelId="{69451B28-C93A-4B22-A16B-CE2FA291B5A8}" srcId="{CB2B46E4-6317-49B5-9708-F8212F7A4087}" destId="{93CC2105-2331-4104-9BC5-79637CB4B632}" srcOrd="1" destOrd="0" parTransId="{D00C9F3F-C5B7-44C5-AB04-7411F63CEC40}" sibTransId="{FA31D667-7F75-400D-88CC-B6057BA6522F}"/>
    <dgm:cxn modelId="{F1A38E3C-FEE9-405C-82F2-27A1B3718BE6}" type="presOf" srcId="{0A3B0CFC-5E90-4E3A-9FA3-46E692628976}" destId="{391CCAD7-25C0-41B8-A65D-87A4A39AE537}" srcOrd="0" destOrd="0" presId="urn:microsoft.com/office/officeart/2005/8/layout/vList2"/>
    <dgm:cxn modelId="{C2C53A49-891E-4C11-A4ED-7BB3D21DC354}" srcId="{CB2B46E4-6317-49B5-9708-F8212F7A4087}" destId="{C34A8116-A405-4AA0-89ED-DD0140AF8C97}" srcOrd="5" destOrd="0" parTransId="{799461E2-52FC-4ACA-8041-9F2D00DCED19}" sibTransId="{3FBE0F40-4172-49B9-A849-1F62E3B25DFD}"/>
    <dgm:cxn modelId="{C217124D-9CCB-415D-A032-8B34FADA4317}" type="presOf" srcId="{2BE30437-72B8-491E-BAEF-08215C274349}" destId="{391CCAD7-25C0-41B8-A65D-87A4A39AE537}" srcOrd="0" destOrd="2" presId="urn:microsoft.com/office/officeart/2005/8/layout/vList2"/>
    <dgm:cxn modelId="{9C223789-FEE2-483A-82D0-CD5C877CA89D}" type="presOf" srcId="{93CC2105-2331-4104-9BC5-79637CB4B632}" destId="{391CCAD7-25C0-41B8-A65D-87A4A39AE537}" srcOrd="0" destOrd="1" presId="urn:microsoft.com/office/officeart/2005/8/layout/vList2"/>
    <dgm:cxn modelId="{02349D9A-9E2E-4745-9B6E-92FCA834267E}" srcId="{CB2B46E4-6317-49B5-9708-F8212F7A4087}" destId="{2BE30437-72B8-491E-BAEF-08215C274349}" srcOrd="2" destOrd="0" parTransId="{078A1294-8E74-4870-888D-2E8186A1C06E}" sibTransId="{9CC5600B-D5DD-47DC-A6B9-C70C5DC08543}"/>
    <dgm:cxn modelId="{162860AF-4030-458A-8D24-D9DCBE5B5DD2}" type="presOf" srcId="{CD4EC8E9-94FE-4CCA-AB65-A8885312A883}" destId="{391CCAD7-25C0-41B8-A65D-87A4A39AE537}" srcOrd="0" destOrd="3" presId="urn:microsoft.com/office/officeart/2005/8/layout/vList2"/>
    <dgm:cxn modelId="{B7766AB0-4EB2-4F3B-A0F4-D5C78607F2E7}" type="presOf" srcId="{C3BEEEB3-C816-49F5-B100-341E3B123C98}" destId="{391CCAD7-25C0-41B8-A65D-87A4A39AE537}" srcOrd="0" destOrd="4" presId="urn:microsoft.com/office/officeart/2005/8/layout/vList2"/>
    <dgm:cxn modelId="{2B4087C2-D543-4F45-8BA3-5CEFA0902114}" srcId="{CB2B46E4-6317-49B5-9708-F8212F7A4087}" destId="{70D34585-B8D1-4DE4-830A-1229A9FB3EF6}" srcOrd="6" destOrd="0" parTransId="{4DC9D764-1A9E-4091-916E-238EDEBE15F3}" sibTransId="{C006FC7E-998C-468D-9A78-E4B874016940}"/>
    <dgm:cxn modelId="{638AF3F1-C811-4B82-8215-45F15C7053EF}" srcId="{CB2B46E4-6317-49B5-9708-F8212F7A4087}" destId="{CD4EC8E9-94FE-4CCA-AB65-A8885312A883}" srcOrd="3" destOrd="0" parTransId="{15605B2C-BF75-4767-AE40-D3DF08FA9C14}" sibTransId="{2BB50D90-6865-4966-9F80-BE0AF631601F}"/>
    <dgm:cxn modelId="{9E3A04F5-CE6C-40F2-8377-86D81C74D8CE}" srcId="{5589C297-66FD-4FF2-9CED-FD135168A8E4}" destId="{CB2B46E4-6317-49B5-9708-F8212F7A4087}" srcOrd="0" destOrd="0" parTransId="{8219AA02-FAB0-4715-82B8-BC93B2BE50C2}" sibTransId="{9B220826-3E54-460D-B06F-4FD1045634A3}"/>
    <dgm:cxn modelId="{FE7EDDF6-8844-436E-A6D3-A0D78D366ED9}" type="presParOf" srcId="{E8A0F805-4E7D-4AC5-8A0A-70B961B6270B}" destId="{CFFACC61-B743-4562-A939-BC0306E2D1C0}" srcOrd="0" destOrd="0" presId="urn:microsoft.com/office/officeart/2005/8/layout/vList2"/>
    <dgm:cxn modelId="{FD828EBE-D882-456E-AD26-7AD311438B67}" type="presParOf" srcId="{E8A0F805-4E7D-4AC5-8A0A-70B961B6270B}" destId="{391CCAD7-25C0-41B8-A65D-87A4A39AE537}"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FACC61-B743-4562-A939-BC0306E2D1C0}">
      <dsp:nvSpPr>
        <dsp:cNvPr id="0" name=""/>
        <dsp:cNvSpPr/>
      </dsp:nvSpPr>
      <dsp:spPr>
        <a:xfrm>
          <a:off x="0" y="29574"/>
          <a:ext cx="11351581" cy="992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1" kern="1200" dirty="0">
              <a:effectLst/>
              <a:latin typeface="Aptos" panose="020B0004020202020204" pitchFamily="34" charset="0"/>
              <a:ea typeface="Aptos" panose="020B0004020202020204" pitchFamily="34" charset="0"/>
              <a:cs typeface="Times New Roman" panose="02020603050405020304" pitchFamily="18" charset="0"/>
            </a:rPr>
            <a:t>Why do we need a special mental health call?</a:t>
          </a:r>
          <a:endParaRPr lang="en-US" sz="2400" kern="1200" dirty="0"/>
        </a:p>
      </dsp:txBody>
      <dsp:txXfrm>
        <a:off x="48433" y="78007"/>
        <a:ext cx="11254715" cy="895294"/>
      </dsp:txXfrm>
    </dsp:sp>
    <dsp:sp modelId="{391CCAD7-25C0-41B8-A65D-87A4A39AE537}">
      <dsp:nvSpPr>
        <dsp:cNvPr id="0" name=""/>
        <dsp:cNvSpPr/>
      </dsp:nvSpPr>
      <dsp:spPr>
        <a:xfrm>
          <a:off x="0" y="1051309"/>
          <a:ext cx="11351581" cy="3949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0413"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b="1" kern="1200" dirty="0">
              <a:latin typeface="+mn-lt"/>
            </a:rPr>
            <a:t>Nationally we have a high burden of mental health conditions relative to other health conditions</a:t>
          </a:r>
        </a:p>
        <a:p>
          <a:pPr marL="228600" lvl="1" indent="-228600" algn="l" defTabSz="1066800">
            <a:lnSpc>
              <a:spcPct val="90000"/>
            </a:lnSpc>
            <a:spcBef>
              <a:spcPct val="0"/>
            </a:spcBef>
            <a:spcAft>
              <a:spcPct val="20000"/>
            </a:spcAft>
            <a:buChar char="•"/>
          </a:pPr>
          <a:r>
            <a:rPr lang="en-US" sz="2400" b="1" kern="1200" dirty="0">
              <a:latin typeface="+mn-lt"/>
            </a:rPr>
            <a:t>However, there is limited local mental health research happening </a:t>
          </a:r>
        </a:p>
        <a:p>
          <a:pPr marL="228600" lvl="1" indent="-228600" algn="l" defTabSz="1066800">
            <a:lnSpc>
              <a:spcPct val="90000"/>
            </a:lnSpc>
            <a:spcBef>
              <a:spcPct val="0"/>
            </a:spcBef>
            <a:spcAft>
              <a:spcPct val="20000"/>
            </a:spcAft>
            <a:buChar char="•"/>
          </a:pPr>
          <a:r>
            <a:rPr lang="en-US" sz="2400" b="1" kern="1200" dirty="0">
              <a:latin typeface="+mn-lt"/>
            </a:rPr>
            <a:t>There is also low recruitment into mental health research studies</a:t>
          </a:r>
        </a:p>
        <a:p>
          <a:pPr marL="228600" lvl="1" indent="-228600" algn="l" defTabSz="1066800">
            <a:lnSpc>
              <a:spcPct val="90000"/>
            </a:lnSpc>
            <a:spcBef>
              <a:spcPct val="0"/>
            </a:spcBef>
            <a:spcAft>
              <a:spcPct val="20000"/>
            </a:spcAft>
            <a:buChar char="•"/>
          </a:pPr>
          <a:r>
            <a:rPr lang="en-US" sz="2400" b="1" kern="1200" dirty="0">
              <a:latin typeface="+mn-lt"/>
            </a:rPr>
            <a:t>NIHR want to</a:t>
          </a:r>
        </a:p>
        <a:p>
          <a:pPr marL="457200" lvl="2" indent="-228600" algn="l" defTabSz="1066800">
            <a:lnSpc>
              <a:spcPct val="90000"/>
            </a:lnSpc>
            <a:spcBef>
              <a:spcPct val="0"/>
            </a:spcBef>
            <a:spcAft>
              <a:spcPct val="20000"/>
            </a:spcAft>
            <a:buChar char="•"/>
          </a:pPr>
          <a:r>
            <a:rPr lang="en-GB" sz="2400" b="1" i="0" kern="1200" dirty="0"/>
            <a:t>build research in areas of the country currently underserved by research</a:t>
          </a:r>
          <a:endParaRPr lang="en-US" sz="2400" b="1" kern="1200" dirty="0">
            <a:latin typeface="+mn-lt"/>
          </a:endParaRPr>
        </a:p>
        <a:p>
          <a:pPr marL="457200" lvl="2" indent="-228600" algn="l" defTabSz="1066800">
            <a:lnSpc>
              <a:spcPct val="90000"/>
            </a:lnSpc>
            <a:spcBef>
              <a:spcPct val="0"/>
            </a:spcBef>
            <a:spcAft>
              <a:spcPct val="20000"/>
            </a:spcAft>
            <a:buFont typeface="Arial" panose="020B0604020202020204" pitchFamily="34" charset="0"/>
            <a:buChar char="•"/>
          </a:pPr>
          <a:r>
            <a:rPr lang="en-GB" sz="2400" b="1" i="0" kern="1200" dirty="0"/>
            <a:t>develop a collection of at-scale applied health research focussing on the specific mental health-related needs of people in local areas</a:t>
          </a:r>
        </a:p>
        <a:p>
          <a:pPr marL="457200" lvl="2" indent="-228600" algn="l" defTabSz="1066800">
            <a:lnSpc>
              <a:spcPct val="90000"/>
            </a:lnSpc>
            <a:spcBef>
              <a:spcPct val="0"/>
            </a:spcBef>
            <a:spcAft>
              <a:spcPct val="20000"/>
            </a:spcAft>
            <a:buFont typeface="Arial" panose="020B0604020202020204" pitchFamily="34" charset="0"/>
            <a:buChar char="•"/>
          </a:pPr>
          <a:r>
            <a:rPr lang="en-GB" sz="2400" b="1" i="0" kern="1200" dirty="0"/>
            <a:t>Lots of investment in this - £30m</a:t>
          </a:r>
        </a:p>
        <a:p>
          <a:pPr marL="228600" lvl="1" indent="-228600" algn="l" defTabSz="1066800">
            <a:lnSpc>
              <a:spcPct val="90000"/>
            </a:lnSpc>
            <a:spcBef>
              <a:spcPct val="0"/>
            </a:spcBef>
            <a:spcAft>
              <a:spcPct val="20000"/>
            </a:spcAft>
            <a:buNone/>
          </a:pPr>
          <a:r>
            <a:rPr lang="en-GB" sz="2400" b="1" u="none" strike="noStrike" kern="1200" dirty="0">
              <a:solidFill>
                <a:srgbClr val="FF0000"/>
              </a:solidFill>
              <a:effectLst/>
              <a:latin typeface="+mn-lt"/>
              <a:ea typeface="Arial" panose="020B0604020202020204" pitchFamily="34" charset="0"/>
            </a:rPr>
            <a:t>	</a:t>
          </a:r>
          <a:endParaRPr lang="en-GB" sz="2400" b="0" u="none" strike="noStrike" kern="1200" dirty="0">
            <a:solidFill>
              <a:srgbClr val="FF0000"/>
            </a:solidFill>
            <a:effectLst/>
            <a:latin typeface="+mn-lt"/>
            <a:ea typeface="Arial" panose="020B0604020202020204" pitchFamily="34" charset="0"/>
          </a:endParaRPr>
        </a:p>
      </dsp:txBody>
      <dsp:txXfrm>
        <a:off x="0" y="1051309"/>
        <a:ext cx="11351581" cy="39495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FACC61-B743-4562-A939-BC0306E2D1C0}">
      <dsp:nvSpPr>
        <dsp:cNvPr id="0" name=""/>
        <dsp:cNvSpPr/>
      </dsp:nvSpPr>
      <dsp:spPr>
        <a:xfrm>
          <a:off x="0" y="546534"/>
          <a:ext cx="11351581"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1" kern="1200" dirty="0">
              <a:effectLst/>
              <a:latin typeface="Aptos" panose="020B0004020202020204" pitchFamily="34" charset="0"/>
              <a:ea typeface="Aptos" panose="020B0004020202020204" pitchFamily="34" charset="0"/>
              <a:cs typeface="Times New Roman" panose="02020603050405020304" pitchFamily="18" charset="0"/>
            </a:rPr>
            <a:t>Boosting Community Voices for Involvement and Engagement of Women and people who use Women’s health services in Mental Health Research</a:t>
          </a:r>
          <a:endParaRPr lang="en-US" sz="2400" kern="1200" dirty="0"/>
        </a:p>
      </dsp:txBody>
      <dsp:txXfrm>
        <a:off x="59399" y="605933"/>
        <a:ext cx="11232783" cy="1098002"/>
      </dsp:txXfrm>
    </dsp:sp>
    <dsp:sp modelId="{391CCAD7-25C0-41B8-A65D-87A4A39AE537}">
      <dsp:nvSpPr>
        <dsp:cNvPr id="0" name=""/>
        <dsp:cNvSpPr/>
      </dsp:nvSpPr>
      <dsp:spPr>
        <a:xfrm>
          <a:off x="0" y="1820488"/>
          <a:ext cx="11351581" cy="2691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0413"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GB" sz="2400" b="1" u="none" strike="noStrike" kern="1200" dirty="0">
              <a:effectLst/>
              <a:latin typeface="+mn-lt"/>
              <a:ea typeface="Arial" panose="020B0604020202020204" pitchFamily="34" charset="0"/>
            </a:rPr>
            <a:t>Women are 3x more likely than men experience common </a:t>
          </a:r>
          <a:r>
            <a:rPr lang="en-GB" sz="2400" b="1" u="none" strike="noStrike" kern="1200" dirty="0" err="1">
              <a:effectLst/>
              <a:latin typeface="+mn-lt"/>
              <a:ea typeface="Arial" panose="020B0604020202020204" pitchFamily="34" charset="0"/>
            </a:rPr>
            <a:t>mh</a:t>
          </a:r>
          <a:r>
            <a:rPr lang="en-GB" sz="2400" b="1" u="none" strike="noStrike" kern="1200" dirty="0">
              <a:effectLst/>
              <a:latin typeface="+mn-lt"/>
              <a:ea typeface="Arial" panose="020B0604020202020204" pitchFamily="34" charset="0"/>
            </a:rPr>
            <a:t> problems </a:t>
          </a:r>
          <a:endParaRPr lang="en-US" sz="2400" b="1" kern="1200" dirty="0">
            <a:latin typeface="+mn-lt"/>
          </a:endParaRPr>
        </a:p>
        <a:p>
          <a:pPr marL="228600" lvl="1" indent="-228600" algn="l" defTabSz="1066800">
            <a:lnSpc>
              <a:spcPct val="90000"/>
            </a:lnSpc>
            <a:spcBef>
              <a:spcPct val="0"/>
            </a:spcBef>
            <a:spcAft>
              <a:spcPct val="20000"/>
            </a:spcAft>
            <a:buChar char="•"/>
          </a:pPr>
          <a:r>
            <a:rPr lang="en-US" sz="2400" b="1" kern="1200" dirty="0">
              <a:latin typeface="+mn-lt"/>
            </a:rPr>
            <a:t>COVID-19 significantly worsened </a:t>
          </a:r>
          <a:r>
            <a:rPr lang="en-US" sz="2400" b="1" kern="1200" dirty="0" err="1">
              <a:latin typeface="+mn-lt"/>
            </a:rPr>
            <a:t>mh</a:t>
          </a:r>
          <a:r>
            <a:rPr lang="en-US" sz="2400" b="1" kern="1200" dirty="0">
              <a:latin typeface="+mn-lt"/>
            </a:rPr>
            <a:t> with a greater decline for women</a:t>
          </a:r>
        </a:p>
        <a:p>
          <a:pPr marL="228600" lvl="1" indent="-228600" algn="l" defTabSz="1066800">
            <a:lnSpc>
              <a:spcPct val="90000"/>
            </a:lnSpc>
            <a:spcBef>
              <a:spcPct val="0"/>
            </a:spcBef>
            <a:spcAft>
              <a:spcPct val="20000"/>
            </a:spcAft>
            <a:buChar char="•"/>
          </a:pPr>
          <a:r>
            <a:rPr lang="en-US" sz="2400" b="1" kern="1200" dirty="0">
              <a:latin typeface="+mn-lt"/>
            </a:rPr>
            <a:t>Barriers to services, support and research exacerbate inequalities leading to poor outcomes for women; there is insufficient data on effect </a:t>
          </a:r>
          <a:r>
            <a:rPr lang="en-US" sz="2400" b="1" kern="1200" dirty="0" err="1">
              <a:latin typeface="+mn-lt"/>
            </a:rPr>
            <a:t>mh</a:t>
          </a:r>
          <a:r>
            <a:rPr lang="en-US" sz="2400" b="1" kern="1200" dirty="0">
              <a:latin typeface="+mn-lt"/>
            </a:rPr>
            <a:t> interventions for women</a:t>
          </a:r>
        </a:p>
        <a:p>
          <a:pPr marL="228600" lvl="1" indent="-228600" algn="l" defTabSz="1066800">
            <a:lnSpc>
              <a:spcPct val="90000"/>
            </a:lnSpc>
            <a:spcBef>
              <a:spcPct val="0"/>
            </a:spcBef>
            <a:spcAft>
              <a:spcPct val="20000"/>
            </a:spcAft>
            <a:buNone/>
          </a:pPr>
          <a:r>
            <a:rPr lang="en-GB" sz="2400" b="1" u="none" strike="noStrike" kern="1200" dirty="0">
              <a:solidFill>
                <a:srgbClr val="FF0000"/>
              </a:solidFill>
              <a:effectLst/>
              <a:latin typeface="+mn-lt"/>
              <a:ea typeface="Arial" panose="020B0604020202020204" pitchFamily="34" charset="0"/>
            </a:rPr>
            <a:t>	</a:t>
          </a:r>
          <a:r>
            <a:rPr lang="en-GB" sz="2400" b="1" i="1" u="none" strike="noStrike" kern="1200" dirty="0">
              <a:solidFill>
                <a:srgbClr val="FF0000"/>
              </a:solidFill>
              <a:effectLst/>
              <a:latin typeface="+mn-lt"/>
              <a:ea typeface="Arial" panose="020B0604020202020204" pitchFamily="34" charset="0"/>
            </a:rPr>
            <a:t>locally we have no large mental health studies focusing on women and people who use women’s health services</a:t>
          </a:r>
          <a:endParaRPr lang="en-GB" sz="2400" b="0" u="none" strike="noStrike" kern="1200" dirty="0">
            <a:solidFill>
              <a:srgbClr val="FF0000"/>
            </a:solidFill>
            <a:effectLst/>
            <a:latin typeface="+mn-lt"/>
            <a:ea typeface="Arial" panose="020B0604020202020204" pitchFamily="34" charset="0"/>
          </a:endParaRPr>
        </a:p>
      </dsp:txBody>
      <dsp:txXfrm>
        <a:off x="0" y="1820488"/>
        <a:ext cx="11351581" cy="2691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FACC61-B743-4562-A939-BC0306E2D1C0}">
      <dsp:nvSpPr>
        <dsp:cNvPr id="0" name=""/>
        <dsp:cNvSpPr/>
      </dsp:nvSpPr>
      <dsp:spPr>
        <a:xfrm>
          <a:off x="0" y="2869"/>
          <a:ext cx="11351581" cy="92476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1" kern="1200" dirty="0">
              <a:effectLst/>
              <a:latin typeface="Aptos" panose="020B0004020202020204" pitchFamily="34" charset="0"/>
              <a:ea typeface="Aptos" panose="020B0004020202020204" pitchFamily="34" charset="0"/>
              <a:cs typeface="Times New Roman" panose="02020603050405020304" pitchFamily="18" charset="0"/>
            </a:rPr>
            <a:t>Boosting Community Voices for Involvement and Engagement of Women and people who use Women’s health services in Mental Health Research</a:t>
          </a:r>
          <a:endParaRPr lang="en-US" sz="2400" kern="1200" dirty="0"/>
        </a:p>
      </dsp:txBody>
      <dsp:txXfrm>
        <a:off x="45143" y="48012"/>
        <a:ext cx="11261295" cy="834481"/>
      </dsp:txXfrm>
    </dsp:sp>
    <dsp:sp modelId="{391CCAD7-25C0-41B8-A65D-87A4A39AE537}">
      <dsp:nvSpPr>
        <dsp:cNvPr id="0" name=""/>
        <dsp:cNvSpPr/>
      </dsp:nvSpPr>
      <dsp:spPr>
        <a:xfrm>
          <a:off x="0" y="930506"/>
          <a:ext cx="11351581" cy="4070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0413" tIns="27940" rIns="156464" bIns="27940" numCol="1" spcCol="1270" anchor="t" anchorCtr="0">
          <a:noAutofit/>
        </a:bodyPr>
        <a:lstStyle/>
        <a:p>
          <a:pPr marL="228600" lvl="1" indent="-228600" algn="l" defTabSz="977900">
            <a:lnSpc>
              <a:spcPct val="90000"/>
            </a:lnSpc>
            <a:spcBef>
              <a:spcPct val="0"/>
            </a:spcBef>
            <a:spcAft>
              <a:spcPct val="20000"/>
            </a:spcAft>
            <a:buNone/>
          </a:pPr>
          <a:r>
            <a:rPr lang="en-US" sz="2200" b="1" kern="1200" dirty="0">
              <a:latin typeface="+mn-lt"/>
            </a:rPr>
            <a:t>Sussex Women’s Health Implementation Plan highlights critical intersections</a:t>
          </a:r>
        </a:p>
        <a:p>
          <a:pPr marL="228600" lvl="1" indent="-228600" algn="l" defTabSz="977900">
            <a:lnSpc>
              <a:spcPct val="90000"/>
            </a:lnSpc>
            <a:spcBef>
              <a:spcPct val="0"/>
            </a:spcBef>
            <a:spcAft>
              <a:spcPct val="20000"/>
            </a:spcAft>
            <a:buChar char="•"/>
          </a:pPr>
          <a:r>
            <a:rPr lang="en-US" sz="2200" b="1" kern="1200" dirty="0">
              <a:latin typeface="+mn-lt"/>
            </a:rPr>
            <a:t>Homelessness – 80% have </a:t>
          </a:r>
          <a:r>
            <a:rPr lang="en-US" sz="2200" b="1" kern="1200" dirty="0" err="1">
              <a:latin typeface="+mn-lt"/>
            </a:rPr>
            <a:t>mh</a:t>
          </a:r>
          <a:r>
            <a:rPr lang="en-US" sz="2200" b="1" kern="1200" dirty="0">
              <a:latin typeface="+mn-lt"/>
            </a:rPr>
            <a:t> challenge; many relying on A&amp;E; suicidal thoughts, trauma, need better </a:t>
          </a:r>
          <a:r>
            <a:rPr lang="en-US" sz="2200" b="1" kern="1200" dirty="0" err="1">
              <a:latin typeface="+mn-lt"/>
            </a:rPr>
            <a:t>mh</a:t>
          </a:r>
          <a:r>
            <a:rPr lang="en-US" sz="2200" b="1" kern="1200" dirty="0">
              <a:latin typeface="+mn-lt"/>
            </a:rPr>
            <a:t> support/info</a:t>
          </a:r>
        </a:p>
        <a:p>
          <a:pPr marL="228600" lvl="1" indent="-228600" algn="l" defTabSz="977900">
            <a:lnSpc>
              <a:spcPct val="90000"/>
            </a:lnSpc>
            <a:spcBef>
              <a:spcPct val="0"/>
            </a:spcBef>
            <a:spcAft>
              <a:spcPct val="20000"/>
            </a:spcAft>
            <a:buChar char="•"/>
          </a:pPr>
          <a:r>
            <a:rPr lang="en-US" sz="2200" b="1" kern="1200" dirty="0">
              <a:latin typeface="+mn-lt"/>
            </a:rPr>
            <a:t>Neurodivergence – 80% have </a:t>
          </a:r>
          <a:r>
            <a:rPr lang="en-US" sz="2200" b="1" kern="1200" dirty="0" err="1">
              <a:latin typeface="+mn-lt"/>
            </a:rPr>
            <a:t>mh</a:t>
          </a:r>
          <a:r>
            <a:rPr lang="en-US" sz="2200" b="1" kern="1200" dirty="0">
              <a:latin typeface="+mn-lt"/>
            </a:rPr>
            <a:t> challenges; over-reliance on medication and scarce access to therapies</a:t>
          </a:r>
        </a:p>
        <a:p>
          <a:pPr marL="228600" lvl="1" indent="-228600" algn="l" defTabSz="977900">
            <a:lnSpc>
              <a:spcPct val="90000"/>
            </a:lnSpc>
            <a:spcBef>
              <a:spcPct val="0"/>
            </a:spcBef>
            <a:spcAft>
              <a:spcPct val="20000"/>
            </a:spcAft>
            <a:buChar char="•"/>
          </a:pPr>
          <a:r>
            <a:rPr lang="en-US" sz="2200" b="1" kern="1200" dirty="0">
              <a:latin typeface="+mn-lt"/>
            </a:rPr>
            <a:t>English not first language – issues with translation and interpreting services</a:t>
          </a:r>
        </a:p>
        <a:p>
          <a:pPr marL="228600" lvl="1" indent="-228600" algn="l" defTabSz="977900">
            <a:lnSpc>
              <a:spcPct val="90000"/>
            </a:lnSpc>
            <a:spcBef>
              <a:spcPct val="0"/>
            </a:spcBef>
            <a:spcAft>
              <a:spcPct val="20000"/>
            </a:spcAft>
            <a:buChar char="•"/>
          </a:pPr>
          <a:r>
            <a:rPr lang="en-US" sz="2200" b="1" kern="1200" dirty="0">
              <a:latin typeface="+mn-lt"/>
            </a:rPr>
            <a:t>Trans, Non-Binary &amp; Intersex – higher </a:t>
          </a:r>
          <a:r>
            <a:rPr lang="en-US" sz="2200" b="1" kern="1200" dirty="0" err="1">
              <a:latin typeface="+mn-lt"/>
            </a:rPr>
            <a:t>mh</a:t>
          </a:r>
          <a:r>
            <a:rPr lang="en-US" sz="2200" b="1" kern="1200" dirty="0">
              <a:latin typeface="+mn-lt"/>
            </a:rPr>
            <a:t> risks due to minority stress, discrimination and isolation. Neurodivergence is common. 81% experienced depression; exclusion in women’s health services</a:t>
          </a:r>
        </a:p>
        <a:p>
          <a:pPr marL="228600" lvl="1" indent="-228600" algn="l" defTabSz="977900">
            <a:lnSpc>
              <a:spcPct val="90000"/>
            </a:lnSpc>
            <a:spcBef>
              <a:spcPct val="0"/>
            </a:spcBef>
            <a:spcAft>
              <a:spcPct val="20000"/>
            </a:spcAft>
            <a:buChar char="•"/>
          </a:pPr>
          <a:r>
            <a:rPr lang="en-US" sz="2200" b="1" kern="1200" dirty="0">
              <a:latin typeface="+mn-lt"/>
            </a:rPr>
            <a:t>Isolated older women 50+ - High levels of </a:t>
          </a:r>
          <a:r>
            <a:rPr lang="en-US" sz="2200" b="1" kern="1200" dirty="0" err="1">
              <a:latin typeface="+mn-lt"/>
            </a:rPr>
            <a:t>mh</a:t>
          </a:r>
          <a:r>
            <a:rPr lang="en-US" sz="2200" b="1" kern="1200" dirty="0">
              <a:latin typeface="+mn-lt"/>
            </a:rPr>
            <a:t> needs, increased suicide risk and reduced life expectancy in coastal areas.</a:t>
          </a:r>
        </a:p>
        <a:p>
          <a:pPr marL="228600" lvl="1" indent="-228600" algn="l" defTabSz="1066800">
            <a:lnSpc>
              <a:spcPct val="90000"/>
            </a:lnSpc>
            <a:spcBef>
              <a:spcPct val="0"/>
            </a:spcBef>
            <a:spcAft>
              <a:spcPct val="20000"/>
            </a:spcAft>
            <a:buNone/>
          </a:pPr>
          <a:r>
            <a:rPr lang="en-GB" sz="2400" b="1" u="none" strike="noStrike" kern="1200" dirty="0">
              <a:solidFill>
                <a:srgbClr val="FF0000"/>
              </a:solidFill>
              <a:effectLst/>
              <a:latin typeface="+mn-lt"/>
              <a:ea typeface="Arial" panose="020B0604020202020204" pitchFamily="34" charset="0"/>
            </a:rPr>
            <a:t>	</a:t>
          </a:r>
          <a:endParaRPr lang="en-GB" sz="2400" b="0" u="none" strike="noStrike" kern="1200" dirty="0">
            <a:solidFill>
              <a:srgbClr val="FF0000"/>
            </a:solidFill>
            <a:effectLst/>
            <a:latin typeface="+mn-lt"/>
            <a:ea typeface="Arial" panose="020B0604020202020204" pitchFamily="34" charset="0"/>
          </a:endParaRPr>
        </a:p>
      </dsp:txBody>
      <dsp:txXfrm>
        <a:off x="0" y="930506"/>
        <a:ext cx="11351581" cy="407036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3FB7DF-4C47-0948-8016-94616F2E5B60}" type="datetimeFigureOut">
              <a:rPr lang="en-US" smtClean="0"/>
              <a:t>12/17/24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CDC10B-57B8-9041-BA40-16995F9EC04E}" type="slidenum">
              <a:rPr lang="en-US" smtClean="0"/>
              <a:t>‹#›</a:t>
            </a:fld>
            <a:endParaRPr lang="en-US"/>
          </a:p>
        </p:txBody>
      </p:sp>
    </p:spTree>
    <p:extLst>
      <p:ext uri="{BB962C8B-B14F-4D97-AF65-F5344CB8AC3E}">
        <p14:creationId xmlns:p14="http://schemas.microsoft.com/office/powerpoint/2010/main" val="1131102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solidFill>
                <a:srgbClr val="631354"/>
              </a:solidFill>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631354"/>
                </a:solidFill>
                <a:effectLst/>
                <a:latin typeface="Calibri" panose="020F0502020204030204" pitchFamily="34" charset="0"/>
                <a:cs typeface="Times New Roman" panose="02020603050405020304" pitchFamily="18" charset="0"/>
              </a:rPr>
              <a:t>NHS Sussex = Russel Shingles, was Jane Lodge Deputy Director of working with People and Communities </a:t>
            </a:r>
            <a:endParaRPr lang="en-US" sz="1200" b="1" dirty="0">
              <a:solidFill>
                <a:srgbClr val="631354"/>
              </a:solidFill>
            </a:endParaRPr>
          </a:p>
          <a:p>
            <a:endParaRPr lang="en-GB" dirty="0"/>
          </a:p>
        </p:txBody>
      </p:sp>
      <p:sp>
        <p:nvSpPr>
          <p:cNvPr id="4" name="Slide Number Placeholder 3"/>
          <p:cNvSpPr>
            <a:spLocks noGrp="1"/>
          </p:cNvSpPr>
          <p:nvPr>
            <p:ph type="sldNum" sz="quarter" idx="5"/>
          </p:nvPr>
        </p:nvSpPr>
        <p:spPr/>
        <p:txBody>
          <a:bodyPr/>
          <a:lstStyle/>
          <a:p>
            <a:fld id="{53EC52D5-C9D5-F248-967D-F3996EA8E39A}" type="slidenum">
              <a:rPr lang="en-GB" smtClean="0"/>
              <a:t>1</a:t>
            </a:fld>
            <a:endParaRPr lang="en-GB"/>
          </a:p>
        </p:txBody>
      </p:sp>
    </p:spTree>
    <p:extLst>
      <p:ext uri="{BB962C8B-B14F-4D97-AF65-F5344CB8AC3E}">
        <p14:creationId xmlns:p14="http://schemas.microsoft.com/office/powerpoint/2010/main" val="3187263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l">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Research Engagement Network (REN) Development Programme is a national initiative for partnership working to address the systemic barriers to inclusion in research at a national level</a:t>
            </a:r>
          </a:p>
          <a:p>
            <a:pPr marL="342900" indent="-342900" algn="l">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Launched 2022</a:t>
            </a:r>
            <a:endParaRPr lang="en-GB" sz="1200" dirty="0">
              <a:solidFill>
                <a:srgbClr val="0000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200" b="0" i="0" u="none" strike="noStrike" baseline="0" dirty="0">
                <a:solidFill>
                  <a:schemeClr val="tx1"/>
                </a:solidFill>
                <a:latin typeface="Arial" panose="020B0604020202020204" pitchFamily="34" charset="0"/>
                <a:cs typeface="Arial" panose="020B0604020202020204" pitchFamily="34" charset="0"/>
              </a:rPr>
              <a:t>Funded by </a:t>
            </a:r>
            <a:r>
              <a:rPr lang="en-GB" sz="1200" b="0" i="0" u="none" strike="noStrike" baseline="0" dirty="0">
                <a:solidFill>
                  <a:srgbClr val="000000"/>
                </a:solidFill>
                <a:latin typeface="Arial" panose="020B0604020202020204" pitchFamily="34" charset="0"/>
                <a:cs typeface="Arial" panose="020B0604020202020204" pitchFamily="34" charset="0"/>
              </a:rPr>
              <a:t>NHS England, Department of Health &amp; Social </a:t>
            </a:r>
            <a:r>
              <a:rPr lang="en-GB" sz="1200" dirty="0">
                <a:solidFill>
                  <a:srgbClr val="000000"/>
                </a:solidFill>
                <a:latin typeface="Arial" panose="020B0604020202020204" pitchFamily="34" charset="0"/>
                <a:cs typeface="Arial" panose="020B0604020202020204" pitchFamily="34" charset="0"/>
              </a:rPr>
              <a:t>Care, with matched funding and resources from Clinical Research Network</a:t>
            </a:r>
          </a:p>
          <a:p>
            <a:pPr marL="342900" indent="-342900">
              <a:buFont typeface="Arial" panose="020B0604020202020204" pitchFamily="34" charset="0"/>
              <a:buChar char="•"/>
            </a:pPr>
            <a:r>
              <a:rPr lang="en-GB" sz="1200" dirty="0">
                <a:solidFill>
                  <a:srgbClr val="000000"/>
                </a:solidFill>
                <a:latin typeface="Arial" panose="020B0604020202020204" pitchFamily="34" charset="0"/>
                <a:cs typeface="Arial" panose="020B0604020202020204" pitchFamily="34" charset="0"/>
              </a:rPr>
              <a:t>Over £8m invested in the national programme</a:t>
            </a:r>
            <a:endParaRPr lang="en-GB" sz="1200"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200" dirty="0">
                <a:solidFill>
                  <a:schemeClr val="tx1"/>
                </a:solidFill>
                <a:latin typeface="Arial" panose="020B0604020202020204" pitchFamily="34" charset="0"/>
                <a:cs typeface="Arial" panose="020B0604020202020204" pitchFamily="34" charset="0"/>
              </a:rPr>
              <a:t>Fund partnership work with Integrated Care Boards (ICBs), local health and care research system and Voluntary, Community &amp; Social Enterprise (VCSEs) to engage underserved communities </a:t>
            </a:r>
          </a:p>
          <a:p>
            <a:pPr marL="342900" indent="-342900">
              <a:buFont typeface="Arial" panose="020B0604020202020204" pitchFamily="34" charset="0"/>
              <a:buChar char="•"/>
            </a:pPr>
            <a:r>
              <a:rPr lang="en-GB" sz="1200" dirty="0">
                <a:solidFill>
                  <a:srgbClr val="000000"/>
                </a:solidFill>
                <a:latin typeface="Arial" panose="020B0604020202020204" pitchFamily="34" charset="0"/>
                <a:cs typeface="Arial" panose="020B0604020202020204" pitchFamily="34" charset="0"/>
              </a:rPr>
              <a:t>All 42 ICBs now have a REN</a:t>
            </a:r>
          </a:p>
          <a:p>
            <a:pPr marL="342900" indent="-342900">
              <a:buFont typeface="Arial" panose="020B0604020202020204" pitchFamily="34" charset="0"/>
              <a:buChar char="•"/>
            </a:pPr>
            <a:r>
              <a:rPr lang="en-GB" sz="1200" dirty="0">
                <a:effectLst/>
                <a:latin typeface="Aptos" panose="020B0004020202020204" pitchFamily="34" charset="0"/>
                <a:ea typeface="Aptos" panose="020B0004020202020204" pitchFamily="34" charset="0"/>
                <a:cs typeface="Times New Roman" panose="02020603050405020304" pitchFamily="18" charset="0"/>
              </a:rPr>
              <a:t>Key aims to increase diversity, inclusion and participation in health and care research, and building long-lasting trusting relationships with communities.</a:t>
            </a:r>
            <a:endParaRPr lang="en-GB" sz="1200" dirty="0">
              <a:solidFill>
                <a:srgbClr val="0000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200" b="0" i="0" u="none" strike="noStrike" baseline="0" dirty="0">
                <a:solidFill>
                  <a:srgbClr val="000000"/>
                </a:solidFill>
                <a:latin typeface="Arial" panose="020B0604020202020204" pitchFamily="34" charset="0"/>
                <a:cs typeface="Arial" panose="020B0604020202020204" pitchFamily="34" charset="0"/>
              </a:rPr>
              <a:t>Strong alignment with policies Long Term Plan, Core20+5 etc.</a:t>
            </a:r>
          </a:p>
          <a:p>
            <a:pPr marL="342900" indent="-342900">
              <a:buFont typeface="Arial" panose="020B0604020202020204" pitchFamily="34" charset="0"/>
              <a:buChar char="•"/>
            </a:pPr>
            <a:r>
              <a:rPr lang="en-GB" sz="1200" dirty="0">
                <a:solidFill>
                  <a:srgbClr val="000000"/>
                </a:solidFill>
                <a:latin typeface="Arial" panose="020B0604020202020204" pitchFamily="34" charset="0"/>
                <a:cs typeface="Arial" panose="020B0604020202020204" pitchFamily="34" charset="0"/>
              </a:rPr>
              <a:t>Strong emphasis on learning and sharing and planning for sustainability</a:t>
            </a:r>
            <a:r>
              <a:rPr lang="en-GB" sz="1200" b="0" i="0" u="none" strike="noStrike" baseline="0" dirty="0">
                <a:solidFill>
                  <a:srgbClr val="000000"/>
                </a:solidFill>
                <a:latin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2BCDC10B-57B8-9041-BA40-16995F9EC04E}" type="slidenum">
              <a:rPr lang="en-US" smtClean="0"/>
              <a:t>2</a:t>
            </a:fld>
            <a:endParaRPr lang="en-US"/>
          </a:p>
        </p:txBody>
      </p:sp>
    </p:spTree>
    <p:extLst>
      <p:ext uri="{BB962C8B-B14F-4D97-AF65-F5344CB8AC3E}">
        <p14:creationId xmlns:p14="http://schemas.microsoft.com/office/powerpoint/2010/main" val="2093181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Latest news about the Research Engagement Networks here </a:t>
            </a:r>
            <a:r>
              <a:rPr lang="en-US" dirty="0">
                <a:sym typeface="Wingdings" panose="05000000000000000000" pitchFamily="2" charset="2"/>
              </a:rPr>
              <a:t> https://www.bsms.ac.uk/research/support-and-governance/hrp/hrp-news-and-events.aspx#November2024</a:t>
            </a:r>
            <a:endParaRPr lang="en-US" dirty="0"/>
          </a:p>
        </p:txBody>
      </p:sp>
      <p:sp>
        <p:nvSpPr>
          <p:cNvPr id="4" name="Slide Number Placeholder 3"/>
          <p:cNvSpPr>
            <a:spLocks noGrp="1"/>
          </p:cNvSpPr>
          <p:nvPr>
            <p:ph type="sldNum" sz="quarter" idx="5"/>
          </p:nvPr>
        </p:nvSpPr>
        <p:spPr/>
        <p:txBody>
          <a:bodyPr/>
          <a:lstStyle/>
          <a:p>
            <a:fld id="{2BCDC10B-57B8-9041-BA40-16995F9EC04E}" type="slidenum">
              <a:rPr lang="en-US" smtClean="0"/>
              <a:t>3</a:t>
            </a:fld>
            <a:endParaRPr lang="en-US"/>
          </a:p>
        </p:txBody>
      </p:sp>
    </p:spTree>
    <p:extLst>
      <p:ext uri="{BB962C8B-B14F-4D97-AF65-F5344CB8AC3E}">
        <p14:creationId xmlns:p14="http://schemas.microsoft.com/office/powerpoint/2010/main" val="3603202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That was a very simplistic example, but this is what health and care research is trying to do</a:t>
            </a:r>
          </a:p>
          <a:p>
            <a:endParaRPr lang="en-GB" dirty="0"/>
          </a:p>
          <a:p>
            <a:endParaRPr lang="en-GB" dirty="0"/>
          </a:p>
          <a:p>
            <a:r>
              <a:rPr lang="en-GB" b="0" i="0" dirty="0">
                <a:solidFill>
                  <a:srgbClr val="212529"/>
                </a:solidFill>
                <a:effectLst/>
                <a:latin typeface="Lato" panose="020F0502020204030203" pitchFamily="34" charset="0"/>
              </a:rPr>
              <a:t>It seeks to find answers to questions about the best options available.  </a:t>
            </a:r>
          </a:p>
          <a:p>
            <a:r>
              <a:rPr lang="en-GB" b="0" i="0" dirty="0">
                <a:solidFill>
                  <a:srgbClr val="212529"/>
                </a:solidFill>
                <a:effectLst/>
                <a:latin typeface="Lato" panose="020F0502020204030203" pitchFamily="34" charset="0"/>
              </a:rPr>
              <a:t>It then uses these discoveries to make decisions about improvements or changes. This is so we can:</a:t>
            </a:r>
          </a:p>
          <a:p>
            <a:endParaRPr lang="en-GB" b="0" i="0" dirty="0">
              <a:solidFill>
                <a:srgbClr val="212529"/>
              </a:solidFill>
              <a:effectLst/>
              <a:latin typeface="Lato" panose="020F0502020204030203" pitchFamily="34" charset="0"/>
            </a:endParaRPr>
          </a:p>
          <a:p>
            <a:r>
              <a:rPr lang="en-GB" b="0" i="0" dirty="0">
                <a:solidFill>
                  <a:srgbClr val="212529"/>
                </a:solidFill>
                <a:effectLst/>
                <a:latin typeface="Lato" panose="020F0502020204030203" pitchFamily="34" charset="0"/>
              </a:rPr>
              <a:t>diseases - cancer</a:t>
            </a:r>
          </a:p>
          <a:p>
            <a:r>
              <a:rPr lang="en-GB" b="0" i="0" dirty="0">
                <a:solidFill>
                  <a:srgbClr val="212529"/>
                </a:solidFill>
                <a:effectLst/>
                <a:latin typeface="Lato" panose="020F0502020204030203" pitchFamily="34" charset="0"/>
              </a:rPr>
              <a:t>life changing-treatments – drugs to increase lung function</a:t>
            </a:r>
          </a:p>
          <a:p>
            <a:r>
              <a:rPr lang="en-GB" b="0" i="0" dirty="0">
                <a:solidFill>
                  <a:srgbClr val="212529"/>
                </a:solidFill>
                <a:effectLst/>
                <a:latin typeface="Lato" panose="020F0502020204030203" pitchFamily="34" charset="0"/>
              </a:rPr>
              <a:t>prevent diabetes</a:t>
            </a:r>
          </a:p>
          <a:p>
            <a:endParaRPr lang="en-GB" b="0" i="0" dirty="0">
              <a:solidFill>
                <a:srgbClr val="212529"/>
              </a:solidFill>
              <a:effectLst/>
              <a:latin typeface="Lato" panose="020F0502020204030203" pitchFamily="34" charset="0"/>
            </a:endParaRPr>
          </a:p>
          <a:p>
            <a:endParaRPr lang="en-GB" b="0" i="0" dirty="0">
              <a:solidFill>
                <a:srgbClr val="212529"/>
              </a:solidFill>
              <a:effectLst/>
              <a:latin typeface="Lato" panose="020F0502020204030203" pitchFamily="34" charset="0"/>
            </a:endParaRPr>
          </a:p>
          <a:p>
            <a:endParaRPr lang="en-GB" dirty="0"/>
          </a:p>
          <a:p>
            <a:endParaRPr lang="en-GB" dirty="0"/>
          </a:p>
          <a:p>
            <a:r>
              <a:rPr lang="en-GB" dirty="0"/>
              <a:t>Health and Care Research is a huge part of the NHS and is a growing part of the social care system</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See https://</a:t>
            </a:r>
            <a:r>
              <a:rPr lang="en-GB" dirty="0" err="1"/>
              <a:t>bepartofresearch.nihr.ac.uk</a:t>
            </a:r>
            <a:r>
              <a:rPr lang="en-GB" dirty="0"/>
              <a:t>/about/What-is-health-and-care-research/</a:t>
            </a:r>
          </a:p>
          <a:p>
            <a:r>
              <a:rPr lang="en-GB" dirty="0"/>
              <a:t>f Social Care</a:t>
            </a:r>
          </a:p>
        </p:txBody>
      </p:sp>
      <p:sp>
        <p:nvSpPr>
          <p:cNvPr id="4" name="Slide Number Placeholder 3"/>
          <p:cNvSpPr>
            <a:spLocks noGrp="1"/>
          </p:cNvSpPr>
          <p:nvPr>
            <p:ph type="sldNum" sz="quarter" idx="5"/>
          </p:nvPr>
        </p:nvSpPr>
        <p:spPr/>
        <p:txBody>
          <a:bodyPr/>
          <a:lstStyle/>
          <a:p>
            <a:fld id="{53EC52D5-C9D5-F248-967D-F3996EA8E39A}" type="slidenum">
              <a:rPr lang="en-GB" smtClean="0"/>
              <a:t>4</a:t>
            </a:fld>
            <a:endParaRPr lang="en-GB"/>
          </a:p>
        </p:txBody>
      </p:sp>
    </p:spTree>
    <p:extLst>
      <p:ext uri="{BB962C8B-B14F-4D97-AF65-F5344CB8AC3E}">
        <p14:creationId xmlns:p14="http://schemas.microsoft.com/office/powerpoint/2010/main" val="1970914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PPI should fit firmly at the heart of our health and care research </a:t>
            </a:r>
          </a:p>
          <a:p>
            <a:r>
              <a:rPr lang="en-GB" dirty="0"/>
              <a:t>research is done with and for instead of on and to</a:t>
            </a:r>
          </a:p>
          <a:p>
            <a:endParaRPr lang="en-GB" dirty="0"/>
          </a:p>
          <a:p>
            <a:pPr algn="l" fontAlgn="base">
              <a:buFont typeface="Arial" panose="020B0604020202020204" pitchFamily="34" charset="0"/>
              <a:buChar char="•"/>
            </a:pPr>
            <a:r>
              <a:rPr lang="en-GB" b="0" i="0" dirty="0">
                <a:solidFill>
                  <a:srgbClr val="000000"/>
                </a:solidFill>
                <a:effectLst/>
                <a:latin typeface="inherit"/>
              </a:rPr>
              <a:t>the Medical Research Council (MRC)</a:t>
            </a:r>
          </a:p>
          <a:p>
            <a:pPr algn="l" fontAlgn="base">
              <a:buFont typeface="Arial" panose="020B0604020202020204" pitchFamily="34" charset="0"/>
              <a:buChar char="•"/>
            </a:pPr>
            <a:r>
              <a:rPr lang="en-GB" b="0" i="0" dirty="0">
                <a:solidFill>
                  <a:srgbClr val="000000"/>
                </a:solidFill>
                <a:effectLst/>
                <a:latin typeface="inherit"/>
              </a:rPr>
              <a:t>the British Heart Foundation</a:t>
            </a:r>
          </a:p>
          <a:p>
            <a:pPr algn="l" fontAlgn="base">
              <a:buFont typeface="Arial" panose="020B0604020202020204" pitchFamily="34" charset="0"/>
              <a:buChar char="•"/>
            </a:pPr>
            <a:r>
              <a:rPr lang="en-GB" b="0" i="0" dirty="0">
                <a:solidFill>
                  <a:srgbClr val="000000"/>
                </a:solidFill>
                <a:effectLst/>
                <a:latin typeface="inherit"/>
              </a:rPr>
              <a:t>Cancer Research UK</a:t>
            </a:r>
          </a:p>
          <a:p>
            <a:pPr algn="l" fontAlgn="base">
              <a:buFont typeface="Arial" panose="020B0604020202020204" pitchFamily="34" charset="0"/>
              <a:buChar char="•"/>
            </a:pPr>
            <a:r>
              <a:rPr lang="en-GB" b="0" i="0" dirty="0">
                <a:solidFill>
                  <a:srgbClr val="000000"/>
                </a:solidFill>
                <a:effectLst/>
                <a:latin typeface="inherit"/>
              </a:rPr>
              <a:t>the Economic and Social Research Council</a:t>
            </a:r>
          </a:p>
          <a:p>
            <a:endParaRPr lang="en-GB" dirty="0"/>
          </a:p>
          <a:p>
            <a:endParaRPr lang="en-GB" dirty="0"/>
          </a:p>
          <a:p>
            <a:r>
              <a:rPr lang="en-GB" b="1" dirty="0"/>
              <a:t>Healthcare</a:t>
            </a:r>
            <a:r>
              <a:rPr lang="en-GB" dirty="0"/>
              <a:t> research aka  clinical trials examining/observing people with different conditions + comparing to those who don’t have the condition / splitting people up with a condition and testing an intervention</a:t>
            </a:r>
          </a:p>
          <a:p>
            <a:r>
              <a:rPr lang="en-GB" dirty="0"/>
              <a:t>Testing blood or doing scans or </a:t>
            </a:r>
            <a:r>
              <a:rPr lang="en-GB" dirty="0" err="1"/>
              <a:t>xrays</a:t>
            </a:r>
            <a:r>
              <a:rPr lang="en-GB" dirty="0"/>
              <a:t>. </a:t>
            </a:r>
          </a:p>
          <a:p>
            <a:r>
              <a:rPr lang="en-GB" dirty="0"/>
              <a:t>Analysing  patient information from clinical notes or doing survey</a:t>
            </a:r>
          </a:p>
          <a:p>
            <a:endParaRPr lang="en-GB" dirty="0"/>
          </a:p>
          <a:p>
            <a:endParaRPr lang="en-GB" b="0" dirty="0"/>
          </a:p>
          <a:p>
            <a:r>
              <a:rPr lang="en-GB" b="1" dirty="0"/>
              <a:t>Social care research – </a:t>
            </a:r>
            <a:r>
              <a:rPr lang="en-GB" b="0" dirty="0"/>
              <a:t>Research that  looks at how the lives of those who are using support from the social care sector can be improved e.g.  monitoring exercise of dementia patients or care home residents, </a:t>
            </a:r>
            <a:endParaRPr lang="en-GB" b="1"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Public health research -  </a:t>
            </a:r>
            <a:r>
              <a:rPr lang="en-GB" b="0" dirty="0"/>
              <a:t>Research that affects society as a whole such as the effects of diet and exercise, smoking, participation in vaccination programmes</a:t>
            </a:r>
          </a:p>
          <a:p>
            <a:endParaRPr lang="en-GB" dirty="0"/>
          </a:p>
          <a:p>
            <a:endParaRPr lang="en-GB" dirty="0"/>
          </a:p>
        </p:txBody>
      </p:sp>
      <p:sp>
        <p:nvSpPr>
          <p:cNvPr id="4" name="Slide Number Placeholder 3"/>
          <p:cNvSpPr>
            <a:spLocks noGrp="1"/>
          </p:cNvSpPr>
          <p:nvPr>
            <p:ph type="sldNum" sz="quarter" idx="5"/>
          </p:nvPr>
        </p:nvSpPr>
        <p:spPr/>
        <p:txBody>
          <a:bodyPr/>
          <a:lstStyle/>
          <a:p>
            <a:fld id="{53EC52D5-C9D5-F248-967D-F3996EA8E39A}" type="slidenum">
              <a:rPr lang="en-GB" smtClean="0"/>
              <a:t>5</a:t>
            </a:fld>
            <a:endParaRPr lang="en-GB"/>
          </a:p>
        </p:txBody>
      </p:sp>
    </p:spTree>
    <p:extLst>
      <p:ext uri="{BB962C8B-B14F-4D97-AF65-F5344CB8AC3E}">
        <p14:creationId xmlns:p14="http://schemas.microsoft.com/office/powerpoint/2010/main" val="1889889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ECHOES -  Design and pilot new school-based support for young people who are hearing voices. Co-design with young people, a plus one, and teachers.</a:t>
            </a:r>
          </a:p>
          <a:p>
            <a:endParaRPr lang="en-GB" dirty="0"/>
          </a:p>
          <a:p>
            <a:r>
              <a:rPr lang="en-GB" dirty="0"/>
              <a:t>OUTSIDE – Randomised Controlled Trial of around 550 across the country looking at effects of open water swimming (Sea, Lido’s pond) in different area on depression – focus on recruiting people from minoritised groups and also people with disabilities and veterans</a:t>
            </a:r>
          </a:p>
          <a:p>
            <a:endParaRPr lang="en-GB" dirty="0"/>
          </a:p>
          <a:p>
            <a:r>
              <a:rPr lang="en-GB" dirty="0"/>
              <a:t>NODEM – Understanding the attitudes, views and practices of patients with memory problems but with out a diagnosis of dementia. 50+ </a:t>
            </a:r>
            <a:r>
              <a:rPr lang="en-GB" dirty="0" err="1"/>
              <a:t>yrs</a:t>
            </a:r>
            <a:r>
              <a:rPr lang="en-GB" dirty="0"/>
              <a:t> of age. Have attended a memory assessment clinic and go back a year later</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Reduce 2 - effectiveness of palliative long term abdominal drains for people with untreatable ascites due to advanced cirrhosis COMPARED TO standard short term drains</a:t>
            </a:r>
          </a:p>
          <a:p>
            <a:endParaRPr lang="en-GB" dirty="0"/>
          </a:p>
          <a:p>
            <a:r>
              <a:rPr lang="en-GB" b="0" i="0" dirty="0">
                <a:solidFill>
                  <a:srgbClr val="212B32"/>
                </a:solidFill>
                <a:effectLst/>
                <a:latin typeface="Frutiger W01"/>
              </a:rPr>
              <a:t>Improving access to sexual health and wellbeing research and care for women aged 40-65 who live in deprived coastal communities in East Sussex</a:t>
            </a:r>
            <a:endParaRPr lang="en-GB" dirty="0"/>
          </a:p>
          <a:p>
            <a:endParaRPr lang="en-GB" dirty="0"/>
          </a:p>
          <a:p>
            <a:endParaRPr lang="en-GB" dirty="0"/>
          </a:p>
          <a:p>
            <a:r>
              <a:rPr lang="en-GB" dirty="0"/>
              <a:t>Given you a flavour of what health and care research is</a:t>
            </a:r>
          </a:p>
        </p:txBody>
      </p:sp>
      <p:sp>
        <p:nvSpPr>
          <p:cNvPr id="4" name="Slide Number Placeholder 3"/>
          <p:cNvSpPr>
            <a:spLocks noGrp="1"/>
          </p:cNvSpPr>
          <p:nvPr>
            <p:ph type="sldNum" sz="quarter" idx="5"/>
          </p:nvPr>
        </p:nvSpPr>
        <p:spPr/>
        <p:txBody>
          <a:bodyPr/>
          <a:lstStyle/>
          <a:p>
            <a:fld id="{53EC52D5-C9D5-F248-967D-F3996EA8E39A}" type="slidenum">
              <a:rPr lang="en-GB" smtClean="0"/>
              <a:t>6</a:t>
            </a:fld>
            <a:endParaRPr lang="en-GB"/>
          </a:p>
        </p:txBody>
      </p:sp>
    </p:spTree>
    <p:extLst>
      <p:ext uri="{BB962C8B-B14F-4D97-AF65-F5344CB8AC3E}">
        <p14:creationId xmlns:p14="http://schemas.microsoft.com/office/powerpoint/2010/main" val="2854335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44B70-70E5-F2F9-D475-8E2ED2C00C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2C03AF-7206-6A82-D860-B2AF467F54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C66377-138B-E47A-5F48-47DBCD9D5C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83046E-BE7F-26A0-29FF-86300086C7A9}"/>
              </a:ext>
            </a:extLst>
          </p:cNvPr>
          <p:cNvSpPr>
            <a:spLocks noGrp="1"/>
          </p:cNvSpPr>
          <p:nvPr>
            <p:ph type="sldNum" sz="quarter" idx="5"/>
          </p:nvPr>
        </p:nvSpPr>
        <p:spPr/>
        <p:txBody>
          <a:bodyPr/>
          <a:lstStyle/>
          <a:p>
            <a:fld id="{2BCDC10B-57B8-9041-BA40-16995F9EC04E}" type="slidenum">
              <a:rPr lang="en-US" smtClean="0"/>
              <a:t>7</a:t>
            </a:fld>
            <a:endParaRPr lang="en-US"/>
          </a:p>
        </p:txBody>
      </p:sp>
    </p:spTree>
    <p:extLst>
      <p:ext uri="{BB962C8B-B14F-4D97-AF65-F5344CB8AC3E}">
        <p14:creationId xmlns:p14="http://schemas.microsoft.com/office/powerpoint/2010/main" val="2109110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8D729-7176-95A9-72E8-F6968C0AA1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BCEF1B-39CC-A811-C5B1-A0C14BF760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DDEB64-2BF0-7867-BB13-B01D86C386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F62894-735E-C14F-AEDC-7D645E32B0F7}"/>
              </a:ext>
            </a:extLst>
          </p:cNvPr>
          <p:cNvSpPr>
            <a:spLocks noGrp="1"/>
          </p:cNvSpPr>
          <p:nvPr>
            <p:ph type="sldNum" sz="quarter" idx="5"/>
          </p:nvPr>
        </p:nvSpPr>
        <p:spPr/>
        <p:txBody>
          <a:bodyPr/>
          <a:lstStyle/>
          <a:p>
            <a:fld id="{2BCDC10B-57B8-9041-BA40-16995F9EC04E}" type="slidenum">
              <a:rPr lang="en-US" smtClean="0"/>
              <a:t>8</a:t>
            </a:fld>
            <a:endParaRPr lang="en-US"/>
          </a:p>
        </p:txBody>
      </p:sp>
    </p:spTree>
    <p:extLst>
      <p:ext uri="{BB962C8B-B14F-4D97-AF65-F5344CB8AC3E}">
        <p14:creationId xmlns:p14="http://schemas.microsoft.com/office/powerpoint/2010/main" val="2845650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7A698-2C58-8B72-6809-98304B6F63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357F10-F512-A241-6235-1849DAD081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0CA4B8-B82F-81A6-342F-D90A09BC9F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68C9EF-4555-DC40-70D2-367AD7D0F37F}"/>
              </a:ext>
            </a:extLst>
          </p:cNvPr>
          <p:cNvSpPr>
            <a:spLocks noGrp="1"/>
          </p:cNvSpPr>
          <p:nvPr>
            <p:ph type="sldNum" sz="quarter" idx="5"/>
          </p:nvPr>
        </p:nvSpPr>
        <p:spPr/>
        <p:txBody>
          <a:bodyPr/>
          <a:lstStyle/>
          <a:p>
            <a:fld id="{2BCDC10B-57B8-9041-BA40-16995F9EC04E}" type="slidenum">
              <a:rPr lang="en-US" smtClean="0"/>
              <a:t>9</a:t>
            </a:fld>
            <a:endParaRPr lang="en-US"/>
          </a:p>
        </p:txBody>
      </p:sp>
    </p:spTree>
    <p:extLst>
      <p:ext uri="{BB962C8B-B14F-4D97-AF65-F5344CB8AC3E}">
        <p14:creationId xmlns:p14="http://schemas.microsoft.com/office/powerpoint/2010/main" val="2220328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5B08C-993A-F804-F974-5EA05E10D1A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F236BC8B-AC4A-25AD-FDF8-94F7138F45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C61E28C-6A40-98FC-7AD8-838FC41DC303}"/>
              </a:ext>
            </a:extLst>
          </p:cNvPr>
          <p:cNvSpPr>
            <a:spLocks noGrp="1"/>
          </p:cNvSpPr>
          <p:nvPr>
            <p:ph type="dt" sz="half" idx="10"/>
          </p:nvPr>
        </p:nvSpPr>
        <p:spPr/>
        <p:txBody>
          <a:bodyPr/>
          <a:lstStyle/>
          <a:p>
            <a:fld id="{1B964401-0DFC-F842-BE89-807FC02FFD68}" type="datetimeFigureOut">
              <a:rPr lang="en-US" smtClean="0"/>
              <a:t>12/17/24</a:t>
            </a:fld>
            <a:endParaRPr lang="en-US"/>
          </a:p>
        </p:txBody>
      </p:sp>
      <p:sp>
        <p:nvSpPr>
          <p:cNvPr id="5" name="Footer Placeholder 4">
            <a:extLst>
              <a:ext uri="{FF2B5EF4-FFF2-40B4-BE49-F238E27FC236}">
                <a16:creationId xmlns:a16="http://schemas.microsoft.com/office/drawing/2014/main" id="{A05F9310-3BA8-B860-A91A-48EF4B61AE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47B5E1-5580-E44F-F3A3-D022933101C1}"/>
              </a:ext>
            </a:extLst>
          </p:cNvPr>
          <p:cNvSpPr>
            <a:spLocks noGrp="1"/>
          </p:cNvSpPr>
          <p:nvPr>
            <p:ph type="sldNum" sz="quarter" idx="12"/>
          </p:nvPr>
        </p:nvSpPr>
        <p:spPr/>
        <p:txBody>
          <a:bodyPr/>
          <a:lstStyle/>
          <a:p>
            <a:fld id="{7EF618E7-F0A3-D446-9ECA-88284C09D3A1}" type="slidenum">
              <a:rPr lang="en-US" smtClean="0"/>
              <a:t>‹#›</a:t>
            </a:fld>
            <a:endParaRPr lang="en-US"/>
          </a:p>
        </p:txBody>
      </p:sp>
    </p:spTree>
    <p:extLst>
      <p:ext uri="{BB962C8B-B14F-4D97-AF65-F5344CB8AC3E}">
        <p14:creationId xmlns:p14="http://schemas.microsoft.com/office/powerpoint/2010/main" val="9249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7F12A-A753-06B6-3C7C-A751A9E3243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C824C6A-7E06-AB3D-038D-F440B52BFE3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9B2D70B-DBE4-187F-6A82-92F934F5A591}"/>
              </a:ext>
            </a:extLst>
          </p:cNvPr>
          <p:cNvSpPr>
            <a:spLocks noGrp="1"/>
          </p:cNvSpPr>
          <p:nvPr>
            <p:ph type="dt" sz="half" idx="10"/>
          </p:nvPr>
        </p:nvSpPr>
        <p:spPr/>
        <p:txBody>
          <a:bodyPr/>
          <a:lstStyle/>
          <a:p>
            <a:fld id="{1B964401-0DFC-F842-BE89-807FC02FFD68}" type="datetimeFigureOut">
              <a:rPr lang="en-US" smtClean="0"/>
              <a:t>12/17/24</a:t>
            </a:fld>
            <a:endParaRPr lang="en-US"/>
          </a:p>
        </p:txBody>
      </p:sp>
      <p:sp>
        <p:nvSpPr>
          <p:cNvPr id="5" name="Footer Placeholder 4">
            <a:extLst>
              <a:ext uri="{FF2B5EF4-FFF2-40B4-BE49-F238E27FC236}">
                <a16:creationId xmlns:a16="http://schemas.microsoft.com/office/drawing/2014/main" id="{4EC25468-AD36-1407-E761-268874E7C8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3E8F48-0C2B-FDB9-ADA9-97E54145CD7E}"/>
              </a:ext>
            </a:extLst>
          </p:cNvPr>
          <p:cNvSpPr>
            <a:spLocks noGrp="1"/>
          </p:cNvSpPr>
          <p:nvPr>
            <p:ph type="sldNum" sz="quarter" idx="12"/>
          </p:nvPr>
        </p:nvSpPr>
        <p:spPr/>
        <p:txBody>
          <a:bodyPr/>
          <a:lstStyle/>
          <a:p>
            <a:fld id="{7EF618E7-F0A3-D446-9ECA-88284C09D3A1}" type="slidenum">
              <a:rPr lang="en-US" smtClean="0"/>
              <a:t>‹#›</a:t>
            </a:fld>
            <a:endParaRPr lang="en-US"/>
          </a:p>
        </p:txBody>
      </p:sp>
    </p:spTree>
    <p:extLst>
      <p:ext uri="{BB962C8B-B14F-4D97-AF65-F5344CB8AC3E}">
        <p14:creationId xmlns:p14="http://schemas.microsoft.com/office/powerpoint/2010/main" val="3119612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4A448D-ABC8-3900-C027-85296288DA4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3C59C7F-5027-59D9-CBE1-368F2D62160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10582B1-8944-6344-AA7F-54A5DEC13688}"/>
              </a:ext>
            </a:extLst>
          </p:cNvPr>
          <p:cNvSpPr>
            <a:spLocks noGrp="1"/>
          </p:cNvSpPr>
          <p:nvPr>
            <p:ph type="dt" sz="half" idx="10"/>
          </p:nvPr>
        </p:nvSpPr>
        <p:spPr/>
        <p:txBody>
          <a:bodyPr/>
          <a:lstStyle/>
          <a:p>
            <a:fld id="{1B964401-0DFC-F842-BE89-807FC02FFD68}" type="datetimeFigureOut">
              <a:rPr lang="en-US" smtClean="0"/>
              <a:t>12/17/24</a:t>
            </a:fld>
            <a:endParaRPr lang="en-US"/>
          </a:p>
        </p:txBody>
      </p:sp>
      <p:sp>
        <p:nvSpPr>
          <p:cNvPr id="5" name="Footer Placeholder 4">
            <a:extLst>
              <a:ext uri="{FF2B5EF4-FFF2-40B4-BE49-F238E27FC236}">
                <a16:creationId xmlns:a16="http://schemas.microsoft.com/office/drawing/2014/main" id="{E16B9C96-A22C-BA9D-8510-79A9EABE33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37774-CC1C-4F82-3F54-293975818832}"/>
              </a:ext>
            </a:extLst>
          </p:cNvPr>
          <p:cNvSpPr>
            <a:spLocks noGrp="1"/>
          </p:cNvSpPr>
          <p:nvPr>
            <p:ph type="sldNum" sz="quarter" idx="12"/>
          </p:nvPr>
        </p:nvSpPr>
        <p:spPr/>
        <p:txBody>
          <a:bodyPr/>
          <a:lstStyle/>
          <a:p>
            <a:fld id="{7EF618E7-F0A3-D446-9ECA-88284C09D3A1}" type="slidenum">
              <a:rPr lang="en-US" smtClean="0"/>
              <a:t>‹#›</a:t>
            </a:fld>
            <a:endParaRPr lang="en-US"/>
          </a:p>
        </p:txBody>
      </p:sp>
    </p:spTree>
    <p:extLst>
      <p:ext uri="{BB962C8B-B14F-4D97-AF65-F5344CB8AC3E}">
        <p14:creationId xmlns:p14="http://schemas.microsoft.com/office/powerpoint/2010/main" val="2870399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6BF0C-4549-3FA2-B6D7-F7452AF9F2E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7A7196F-94C8-9810-D43D-8224DF665B6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4AC2AED-69BC-30EA-BADD-D2925783825E}"/>
              </a:ext>
            </a:extLst>
          </p:cNvPr>
          <p:cNvSpPr>
            <a:spLocks noGrp="1"/>
          </p:cNvSpPr>
          <p:nvPr>
            <p:ph type="dt" sz="half" idx="10"/>
          </p:nvPr>
        </p:nvSpPr>
        <p:spPr/>
        <p:txBody>
          <a:bodyPr/>
          <a:lstStyle/>
          <a:p>
            <a:fld id="{1B964401-0DFC-F842-BE89-807FC02FFD68}" type="datetimeFigureOut">
              <a:rPr lang="en-US" smtClean="0"/>
              <a:t>12/17/24</a:t>
            </a:fld>
            <a:endParaRPr lang="en-US"/>
          </a:p>
        </p:txBody>
      </p:sp>
      <p:sp>
        <p:nvSpPr>
          <p:cNvPr id="5" name="Footer Placeholder 4">
            <a:extLst>
              <a:ext uri="{FF2B5EF4-FFF2-40B4-BE49-F238E27FC236}">
                <a16:creationId xmlns:a16="http://schemas.microsoft.com/office/drawing/2014/main" id="{546CF5E1-93AE-39E6-D375-4E43D64FCB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1CFEB7-2C66-EA45-4B4C-CF0B64ED1BA8}"/>
              </a:ext>
            </a:extLst>
          </p:cNvPr>
          <p:cNvSpPr>
            <a:spLocks noGrp="1"/>
          </p:cNvSpPr>
          <p:nvPr>
            <p:ph type="sldNum" sz="quarter" idx="12"/>
          </p:nvPr>
        </p:nvSpPr>
        <p:spPr/>
        <p:txBody>
          <a:bodyPr/>
          <a:lstStyle/>
          <a:p>
            <a:fld id="{7EF618E7-F0A3-D446-9ECA-88284C09D3A1}" type="slidenum">
              <a:rPr lang="en-US" smtClean="0"/>
              <a:t>‹#›</a:t>
            </a:fld>
            <a:endParaRPr lang="en-US"/>
          </a:p>
        </p:txBody>
      </p:sp>
    </p:spTree>
    <p:extLst>
      <p:ext uri="{BB962C8B-B14F-4D97-AF65-F5344CB8AC3E}">
        <p14:creationId xmlns:p14="http://schemas.microsoft.com/office/powerpoint/2010/main" val="4069391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088F2-ED9A-953E-072D-BF09E78BF62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F3AD0C6-8BDD-67EA-9D28-905D7EF2B0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7F8DAFA-B3CD-745D-18C1-39AC77FCB26D}"/>
              </a:ext>
            </a:extLst>
          </p:cNvPr>
          <p:cNvSpPr>
            <a:spLocks noGrp="1"/>
          </p:cNvSpPr>
          <p:nvPr>
            <p:ph type="dt" sz="half" idx="10"/>
          </p:nvPr>
        </p:nvSpPr>
        <p:spPr/>
        <p:txBody>
          <a:bodyPr/>
          <a:lstStyle/>
          <a:p>
            <a:fld id="{1B964401-0DFC-F842-BE89-807FC02FFD68}" type="datetimeFigureOut">
              <a:rPr lang="en-US" smtClean="0"/>
              <a:t>12/17/24</a:t>
            </a:fld>
            <a:endParaRPr lang="en-US"/>
          </a:p>
        </p:txBody>
      </p:sp>
      <p:sp>
        <p:nvSpPr>
          <p:cNvPr id="5" name="Footer Placeholder 4">
            <a:extLst>
              <a:ext uri="{FF2B5EF4-FFF2-40B4-BE49-F238E27FC236}">
                <a16:creationId xmlns:a16="http://schemas.microsoft.com/office/drawing/2014/main" id="{915E4621-48C3-2592-C1DA-A6D2E15550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4EC57D-AFC7-976E-1E29-8A242E7AB355}"/>
              </a:ext>
            </a:extLst>
          </p:cNvPr>
          <p:cNvSpPr>
            <a:spLocks noGrp="1"/>
          </p:cNvSpPr>
          <p:nvPr>
            <p:ph type="sldNum" sz="quarter" idx="12"/>
          </p:nvPr>
        </p:nvSpPr>
        <p:spPr/>
        <p:txBody>
          <a:bodyPr/>
          <a:lstStyle/>
          <a:p>
            <a:fld id="{7EF618E7-F0A3-D446-9ECA-88284C09D3A1}" type="slidenum">
              <a:rPr lang="en-US" smtClean="0"/>
              <a:t>‹#›</a:t>
            </a:fld>
            <a:endParaRPr lang="en-US"/>
          </a:p>
        </p:txBody>
      </p:sp>
    </p:spTree>
    <p:extLst>
      <p:ext uri="{BB962C8B-B14F-4D97-AF65-F5344CB8AC3E}">
        <p14:creationId xmlns:p14="http://schemas.microsoft.com/office/powerpoint/2010/main" val="1376485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726F5-DC37-0A4D-F6CE-6192686A783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3FCD328-2656-C0F4-2103-031BDE51B40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E04E681-6D60-9728-320A-49295AD242D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21524561-17C7-EE31-E640-E2B5CDBAF9E6}"/>
              </a:ext>
            </a:extLst>
          </p:cNvPr>
          <p:cNvSpPr>
            <a:spLocks noGrp="1"/>
          </p:cNvSpPr>
          <p:nvPr>
            <p:ph type="dt" sz="half" idx="10"/>
          </p:nvPr>
        </p:nvSpPr>
        <p:spPr/>
        <p:txBody>
          <a:bodyPr/>
          <a:lstStyle/>
          <a:p>
            <a:fld id="{1B964401-0DFC-F842-BE89-807FC02FFD68}" type="datetimeFigureOut">
              <a:rPr lang="en-US" smtClean="0"/>
              <a:t>12/17/24</a:t>
            </a:fld>
            <a:endParaRPr lang="en-US"/>
          </a:p>
        </p:txBody>
      </p:sp>
      <p:sp>
        <p:nvSpPr>
          <p:cNvPr id="6" name="Footer Placeholder 5">
            <a:extLst>
              <a:ext uri="{FF2B5EF4-FFF2-40B4-BE49-F238E27FC236}">
                <a16:creationId xmlns:a16="http://schemas.microsoft.com/office/drawing/2014/main" id="{09D59610-FB6F-262F-9657-0D472ED029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37580D-5E50-15C8-38B3-75DF0FDA2C64}"/>
              </a:ext>
            </a:extLst>
          </p:cNvPr>
          <p:cNvSpPr>
            <a:spLocks noGrp="1"/>
          </p:cNvSpPr>
          <p:nvPr>
            <p:ph type="sldNum" sz="quarter" idx="12"/>
          </p:nvPr>
        </p:nvSpPr>
        <p:spPr/>
        <p:txBody>
          <a:bodyPr/>
          <a:lstStyle/>
          <a:p>
            <a:fld id="{7EF618E7-F0A3-D446-9ECA-88284C09D3A1}" type="slidenum">
              <a:rPr lang="en-US" smtClean="0"/>
              <a:t>‹#›</a:t>
            </a:fld>
            <a:endParaRPr lang="en-US"/>
          </a:p>
        </p:txBody>
      </p:sp>
    </p:spTree>
    <p:extLst>
      <p:ext uri="{BB962C8B-B14F-4D97-AF65-F5344CB8AC3E}">
        <p14:creationId xmlns:p14="http://schemas.microsoft.com/office/powerpoint/2010/main" val="886015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187B9-BF0E-2D20-1CE7-181722CA977E}"/>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67E4881-997B-448A-B8AA-4136E8B150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600870E-F635-89D1-A854-08E3C174669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532A8BC-CD65-CAB4-A4B9-E35A179FA1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D02E311-2FC4-A811-613C-F827CAE5981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E30B7989-333B-3B2F-0A6A-CC16BBF4C993}"/>
              </a:ext>
            </a:extLst>
          </p:cNvPr>
          <p:cNvSpPr>
            <a:spLocks noGrp="1"/>
          </p:cNvSpPr>
          <p:nvPr>
            <p:ph type="dt" sz="half" idx="10"/>
          </p:nvPr>
        </p:nvSpPr>
        <p:spPr/>
        <p:txBody>
          <a:bodyPr/>
          <a:lstStyle/>
          <a:p>
            <a:fld id="{1B964401-0DFC-F842-BE89-807FC02FFD68}" type="datetimeFigureOut">
              <a:rPr lang="en-US" smtClean="0"/>
              <a:t>12/17/24</a:t>
            </a:fld>
            <a:endParaRPr lang="en-US"/>
          </a:p>
        </p:txBody>
      </p:sp>
      <p:sp>
        <p:nvSpPr>
          <p:cNvPr id="8" name="Footer Placeholder 7">
            <a:extLst>
              <a:ext uri="{FF2B5EF4-FFF2-40B4-BE49-F238E27FC236}">
                <a16:creationId xmlns:a16="http://schemas.microsoft.com/office/drawing/2014/main" id="{9E8DDDC5-64EB-E37B-B8FB-F46734B339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1106870-4111-F536-E700-23815A8E9B85}"/>
              </a:ext>
            </a:extLst>
          </p:cNvPr>
          <p:cNvSpPr>
            <a:spLocks noGrp="1"/>
          </p:cNvSpPr>
          <p:nvPr>
            <p:ph type="sldNum" sz="quarter" idx="12"/>
          </p:nvPr>
        </p:nvSpPr>
        <p:spPr/>
        <p:txBody>
          <a:bodyPr/>
          <a:lstStyle/>
          <a:p>
            <a:fld id="{7EF618E7-F0A3-D446-9ECA-88284C09D3A1}" type="slidenum">
              <a:rPr lang="en-US" smtClean="0"/>
              <a:t>‹#›</a:t>
            </a:fld>
            <a:endParaRPr lang="en-US"/>
          </a:p>
        </p:txBody>
      </p:sp>
    </p:spTree>
    <p:extLst>
      <p:ext uri="{BB962C8B-B14F-4D97-AF65-F5344CB8AC3E}">
        <p14:creationId xmlns:p14="http://schemas.microsoft.com/office/powerpoint/2010/main" val="3301486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27B8F-9B6D-AF2C-E226-9EC0D4F1D40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7FC811D-B484-5DAC-804D-511657541A2D}"/>
              </a:ext>
            </a:extLst>
          </p:cNvPr>
          <p:cNvSpPr>
            <a:spLocks noGrp="1"/>
          </p:cNvSpPr>
          <p:nvPr>
            <p:ph type="dt" sz="half" idx="10"/>
          </p:nvPr>
        </p:nvSpPr>
        <p:spPr/>
        <p:txBody>
          <a:bodyPr/>
          <a:lstStyle/>
          <a:p>
            <a:fld id="{1B964401-0DFC-F842-BE89-807FC02FFD68}" type="datetimeFigureOut">
              <a:rPr lang="en-US" smtClean="0"/>
              <a:t>12/17/24</a:t>
            </a:fld>
            <a:endParaRPr lang="en-US"/>
          </a:p>
        </p:txBody>
      </p:sp>
      <p:sp>
        <p:nvSpPr>
          <p:cNvPr id="4" name="Footer Placeholder 3">
            <a:extLst>
              <a:ext uri="{FF2B5EF4-FFF2-40B4-BE49-F238E27FC236}">
                <a16:creationId xmlns:a16="http://schemas.microsoft.com/office/drawing/2014/main" id="{3C08D601-5578-3745-1AF9-44DDC8CC7E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CACD8AB-CD61-A099-C00E-43A7ED14CF14}"/>
              </a:ext>
            </a:extLst>
          </p:cNvPr>
          <p:cNvSpPr>
            <a:spLocks noGrp="1"/>
          </p:cNvSpPr>
          <p:nvPr>
            <p:ph type="sldNum" sz="quarter" idx="12"/>
          </p:nvPr>
        </p:nvSpPr>
        <p:spPr/>
        <p:txBody>
          <a:bodyPr/>
          <a:lstStyle/>
          <a:p>
            <a:fld id="{7EF618E7-F0A3-D446-9ECA-88284C09D3A1}" type="slidenum">
              <a:rPr lang="en-US" smtClean="0"/>
              <a:t>‹#›</a:t>
            </a:fld>
            <a:endParaRPr lang="en-US"/>
          </a:p>
        </p:txBody>
      </p:sp>
    </p:spTree>
    <p:extLst>
      <p:ext uri="{BB962C8B-B14F-4D97-AF65-F5344CB8AC3E}">
        <p14:creationId xmlns:p14="http://schemas.microsoft.com/office/powerpoint/2010/main" val="3672712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C91905-457A-8EAA-3458-804E6757A969}"/>
              </a:ext>
            </a:extLst>
          </p:cNvPr>
          <p:cNvSpPr>
            <a:spLocks noGrp="1"/>
          </p:cNvSpPr>
          <p:nvPr>
            <p:ph type="dt" sz="half" idx="10"/>
          </p:nvPr>
        </p:nvSpPr>
        <p:spPr/>
        <p:txBody>
          <a:bodyPr/>
          <a:lstStyle/>
          <a:p>
            <a:fld id="{1B964401-0DFC-F842-BE89-807FC02FFD68}" type="datetimeFigureOut">
              <a:rPr lang="en-US" smtClean="0"/>
              <a:t>12/17/24</a:t>
            </a:fld>
            <a:endParaRPr lang="en-US"/>
          </a:p>
        </p:txBody>
      </p:sp>
      <p:sp>
        <p:nvSpPr>
          <p:cNvPr id="3" name="Footer Placeholder 2">
            <a:extLst>
              <a:ext uri="{FF2B5EF4-FFF2-40B4-BE49-F238E27FC236}">
                <a16:creationId xmlns:a16="http://schemas.microsoft.com/office/drawing/2014/main" id="{68094B01-0E46-4B42-6463-C283EF19BB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C95EA38-7D9B-4346-5697-FBE141C4C7AC}"/>
              </a:ext>
            </a:extLst>
          </p:cNvPr>
          <p:cNvSpPr>
            <a:spLocks noGrp="1"/>
          </p:cNvSpPr>
          <p:nvPr>
            <p:ph type="sldNum" sz="quarter" idx="12"/>
          </p:nvPr>
        </p:nvSpPr>
        <p:spPr/>
        <p:txBody>
          <a:bodyPr/>
          <a:lstStyle/>
          <a:p>
            <a:fld id="{7EF618E7-F0A3-D446-9ECA-88284C09D3A1}" type="slidenum">
              <a:rPr lang="en-US" smtClean="0"/>
              <a:t>‹#›</a:t>
            </a:fld>
            <a:endParaRPr lang="en-US"/>
          </a:p>
        </p:txBody>
      </p:sp>
    </p:spTree>
    <p:extLst>
      <p:ext uri="{BB962C8B-B14F-4D97-AF65-F5344CB8AC3E}">
        <p14:creationId xmlns:p14="http://schemas.microsoft.com/office/powerpoint/2010/main" val="3160261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90560-EB10-3B61-CD35-A62E8B54198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9A1FA87-2F9F-1D29-C21B-5AF2C31139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09E1F31-724C-46B5-B886-FFFF45673D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BB00500-A074-B8F8-8F8A-0CF44CACD570}"/>
              </a:ext>
            </a:extLst>
          </p:cNvPr>
          <p:cNvSpPr>
            <a:spLocks noGrp="1"/>
          </p:cNvSpPr>
          <p:nvPr>
            <p:ph type="dt" sz="half" idx="10"/>
          </p:nvPr>
        </p:nvSpPr>
        <p:spPr/>
        <p:txBody>
          <a:bodyPr/>
          <a:lstStyle/>
          <a:p>
            <a:fld id="{1B964401-0DFC-F842-BE89-807FC02FFD68}" type="datetimeFigureOut">
              <a:rPr lang="en-US" smtClean="0"/>
              <a:t>12/17/24</a:t>
            </a:fld>
            <a:endParaRPr lang="en-US"/>
          </a:p>
        </p:txBody>
      </p:sp>
      <p:sp>
        <p:nvSpPr>
          <p:cNvPr id="6" name="Footer Placeholder 5">
            <a:extLst>
              <a:ext uri="{FF2B5EF4-FFF2-40B4-BE49-F238E27FC236}">
                <a16:creationId xmlns:a16="http://schemas.microsoft.com/office/drawing/2014/main" id="{9C6E10FE-0192-E58B-1407-321489EEA6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2E4824-804E-0533-C513-46626A48F2CC}"/>
              </a:ext>
            </a:extLst>
          </p:cNvPr>
          <p:cNvSpPr>
            <a:spLocks noGrp="1"/>
          </p:cNvSpPr>
          <p:nvPr>
            <p:ph type="sldNum" sz="quarter" idx="12"/>
          </p:nvPr>
        </p:nvSpPr>
        <p:spPr/>
        <p:txBody>
          <a:bodyPr/>
          <a:lstStyle/>
          <a:p>
            <a:fld id="{7EF618E7-F0A3-D446-9ECA-88284C09D3A1}" type="slidenum">
              <a:rPr lang="en-US" smtClean="0"/>
              <a:t>‹#›</a:t>
            </a:fld>
            <a:endParaRPr lang="en-US"/>
          </a:p>
        </p:txBody>
      </p:sp>
    </p:spTree>
    <p:extLst>
      <p:ext uri="{BB962C8B-B14F-4D97-AF65-F5344CB8AC3E}">
        <p14:creationId xmlns:p14="http://schemas.microsoft.com/office/powerpoint/2010/main" val="3512412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1BD4D-98B0-7269-2221-5BA905C0927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FEF7F5F-75FB-A2F6-27D7-440E6A3208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082641-098C-AB8C-3F96-5EE7DC3EEB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3C2B357-D409-6CEB-D834-3047FE4ABEC5}"/>
              </a:ext>
            </a:extLst>
          </p:cNvPr>
          <p:cNvSpPr>
            <a:spLocks noGrp="1"/>
          </p:cNvSpPr>
          <p:nvPr>
            <p:ph type="dt" sz="half" idx="10"/>
          </p:nvPr>
        </p:nvSpPr>
        <p:spPr/>
        <p:txBody>
          <a:bodyPr/>
          <a:lstStyle/>
          <a:p>
            <a:fld id="{1B964401-0DFC-F842-BE89-807FC02FFD68}" type="datetimeFigureOut">
              <a:rPr lang="en-US" smtClean="0"/>
              <a:t>12/17/24</a:t>
            </a:fld>
            <a:endParaRPr lang="en-US"/>
          </a:p>
        </p:txBody>
      </p:sp>
      <p:sp>
        <p:nvSpPr>
          <p:cNvPr id="6" name="Footer Placeholder 5">
            <a:extLst>
              <a:ext uri="{FF2B5EF4-FFF2-40B4-BE49-F238E27FC236}">
                <a16:creationId xmlns:a16="http://schemas.microsoft.com/office/drawing/2014/main" id="{3F176939-E716-563B-BAB0-2C5D764313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418F74-E834-B8FA-FC42-973140B1DE9F}"/>
              </a:ext>
            </a:extLst>
          </p:cNvPr>
          <p:cNvSpPr>
            <a:spLocks noGrp="1"/>
          </p:cNvSpPr>
          <p:nvPr>
            <p:ph type="sldNum" sz="quarter" idx="12"/>
          </p:nvPr>
        </p:nvSpPr>
        <p:spPr/>
        <p:txBody>
          <a:bodyPr/>
          <a:lstStyle/>
          <a:p>
            <a:fld id="{7EF618E7-F0A3-D446-9ECA-88284C09D3A1}" type="slidenum">
              <a:rPr lang="en-US" smtClean="0"/>
              <a:t>‹#›</a:t>
            </a:fld>
            <a:endParaRPr lang="en-US"/>
          </a:p>
        </p:txBody>
      </p:sp>
    </p:spTree>
    <p:extLst>
      <p:ext uri="{BB962C8B-B14F-4D97-AF65-F5344CB8AC3E}">
        <p14:creationId xmlns:p14="http://schemas.microsoft.com/office/powerpoint/2010/main" val="3405121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5A7345-484B-9410-09E1-CC4CFD9D1D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DE93267-5AF3-E55E-A995-31289E491A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32979B3-2C29-0E21-DB3E-9271B88BF5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964401-0DFC-F842-BE89-807FC02FFD68}" type="datetimeFigureOut">
              <a:rPr lang="en-US" smtClean="0"/>
              <a:t>12/17/24</a:t>
            </a:fld>
            <a:endParaRPr lang="en-US"/>
          </a:p>
        </p:txBody>
      </p:sp>
      <p:sp>
        <p:nvSpPr>
          <p:cNvPr id="5" name="Footer Placeholder 4">
            <a:extLst>
              <a:ext uri="{FF2B5EF4-FFF2-40B4-BE49-F238E27FC236}">
                <a16:creationId xmlns:a16="http://schemas.microsoft.com/office/drawing/2014/main" id="{C86F08E2-E6AC-F097-567B-FC7E421A17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647005D-B4D6-7CEC-4571-ABE59D4FB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618E7-F0A3-D446-9ECA-88284C09D3A1}" type="slidenum">
              <a:rPr lang="en-US" smtClean="0"/>
              <a:t>‹#›</a:t>
            </a:fld>
            <a:endParaRPr lang="en-US"/>
          </a:p>
        </p:txBody>
      </p:sp>
    </p:spTree>
    <p:extLst>
      <p:ext uri="{BB962C8B-B14F-4D97-AF65-F5344CB8AC3E}">
        <p14:creationId xmlns:p14="http://schemas.microsoft.com/office/powerpoint/2010/main" val="8252504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jpeg"/><Relationship Id="rId7"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3" descr="Jigsaw puzzles in plastic figures">
            <a:extLst>
              <a:ext uri="{FF2B5EF4-FFF2-40B4-BE49-F238E27FC236}">
                <a16:creationId xmlns:a16="http://schemas.microsoft.com/office/drawing/2014/main" id="{23A7EEE7-85E5-1487-6ACC-441250031FAF}"/>
              </a:ext>
            </a:extLst>
          </p:cNvPr>
          <p:cNvPicPr>
            <a:picLocks noChangeAspect="1"/>
          </p:cNvPicPr>
          <p:nvPr/>
        </p:nvPicPr>
        <p:blipFill rotWithShape="1">
          <a:blip r:embed="rId3"/>
          <a:srcRect t="9386" b="9386"/>
          <a:stretch/>
        </p:blipFill>
        <p:spPr>
          <a:xfrm>
            <a:off x="82692" y="-37751"/>
            <a:ext cx="12191979" cy="6857989"/>
          </a:xfrm>
          <a:prstGeom prst="rect">
            <a:avLst/>
          </a:prstGeom>
        </p:spPr>
      </p:pic>
      <p:sp>
        <p:nvSpPr>
          <p:cNvPr id="3" name="Subtitle 2">
            <a:extLst>
              <a:ext uri="{FF2B5EF4-FFF2-40B4-BE49-F238E27FC236}">
                <a16:creationId xmlns:a16="http://schemas.microsoft.com/office/drawing/2014/main" id="{2AE172E2-036B-64E7-52D3-1E1F61B4FDE8}"/>
              </a:ext>
            </a:extLst>
          </p:cNvPr>
          <p:cNvSpPr>
            <a:spLocks noGrp="1"/>
          </p:cNvSpPr>
          <p:nvPr>
            <p:ph type="subTitle" idx="1"/>
          </p:nvPr>
        </p:nvSpPr>
        <p:spPr>
          <a:xfrm>
            <a:off x="203200" y="-37752"/>
            <a:ext cx="4398809" cy="1944198"/>
          </a:xfrm>
          <a:solidFill>
            <a:schemeClr val="bg1"/>
          </a:solidFill>
        </p:spPr>
        <p:txBody>
          <a:bodyPr>
            <a:noAutofit/>
          </a:bodyPr>
          <a:lstStyle/>
          <a:p>
            <a:pPr algn="r"/>
            <a:endParaRPr lang="en-GB" sz="3600" b="1" dirty="0"/>
          </a:p>
        </p:txBody>
      </p:sp>
      <p:pic>
        <p:nvPicPr>
          <p:cNvPr id="1028" name="Picture 4">
            <a:extLst>
              <a:ext uri="{FF2B5EF4-FFF2-40B4-BE49-F238E27FC236}">
                <a16:creationId xmlns:a16="http://schemas.microsoft.com/office/drawing/2014/main" id="{BA8C758B-D51F-A404-7686-A36DA312F5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09" y="-31452"/>
            <a:ext cx="4617018" cy="1944198"/>
          </a:xfrm>
          <a:prstGeom prst="rect">
            <a:avLst/>
          </a:prstGeom>
          <a:noFill/>
          <a:extLst>
            <a:ext uri="{909E8E84-426E-40DD-AFC4-6F175D3DCCD1}">
              <a14:hiddenFill xmlns:a14="http://schemas.microsoft.com/office/drawing/2010/main">
                <a:solidFill>
                  <a:srgbClr val="FFFFFF"/>
                </a:solidFill>
              </a14:hiddenFill>
            </a:ext>
          </a:extLst>
        </p:spPr>
      </p:pic>
      <p:sp>
        <p:nvSpPr>
          <p:cNvPr id="2" name="Subtitle 2">
            <a:extLst>
              <a:ext uri="{FF2B5EF4-FFF2-40B4-BE49-F238E27FC236}">
                <a16:creationId xmlns:a16="http://schemas.microsoft.com/office/drawing/2014/main" id="{2AE172E2-036B-64E7-52D3-1E1F61B4FDE8}"/>
              </a:ext>
            </a:extLst>
          </p:cNvPr>
          <p:cNvSpPr>
            <a:spLocks noGrp="1"/>
          </p:cNvSpPr>
          <p:nvPr/>
        </p:nvSpPr>
        <p:spPr>
          <a:xfrm>
            <a:off x="82692" y="2783464"/>
            <a:ext cx="11949545" cy="3208657"/>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dk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dk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dk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9pPr>
          </a:lstStyle>
          <a:p>
            <a:pPr lvl="0"/>
            <a:endParaRPr lang="en-US" sz="2800" b="1" dirty="0">
              <a:solidFill>
                <a:srgbClr val="631354"/>
              </a:solidFill>
            </a:endParaRPr>
          </a:p>
          <a:p>
            <a:pPr lvl="0"/>
            <a:r>
              <a:rPr lang="en-US" sz="2800" b="1" dirty="0">
                <a:solidFill>
                  <a:srgbClr val="631354"/>
                </a:solidFill>
              </a:rPr>
              <a:t>Sussex Mental Health Research Engagement Network</a:t>
            </a:r>
          </a:p>
          <a:p>
            <a:r>
              <a:rPr lang="en-US" sz="2800" b="1" dirty="0">
                <a:solidFill>
                  <a:srgbClr val="631354"/>
                </a:solidFill>
              </a:rPr>
              <a:t>REN Co-Leads: Dr Anna-Marie Bibby-Jones &amp; Virginia Govoni &amp; NHS Sussex</a:t>
            </a:r>
          </a:p>
          <a:p>
            <a:endParaRPr lang="en-US" sz="2800" b="1" dirty="0">
              <a:solidFill>
                <a:srgbClr val="631354"/>
              </a:solidFill>
            </a:endParaRPr>
          </a:p>
          <a:p>
            <a:r>
              <a:rPr lang="en-US" sz="2800" b="1" dirty="0">
                <a:solidFill>
                  <a:srgbClr val="631354"/>
                </a:solidFill>
              </a:rPr>
              <a:t>Expression of Interest and Information Meeting</a:t>
            </a:r>
          </a:p>
          <a:p>
            <a:r>
              <a:rPr lang="en-US" sz="2800" b="1" dirty="0">
                <a:solidFill>
                  <a:srgbClr val="631354"/>
                </a:solidFill>
              </a:rPr>
              <a:t>11</a:t>
            </a:r>
            <a:r>
              <a:rPr lang="en-US" sz="2800" b="1" baseline="30000" dirty="0">
                <a:solidFill>
                  <a:srgbClr val="631354"/>
                </a:solidFill>
              </a:rPr>
              <a:t>th</a:t>
            </a:r>
            <a:r>
              <a:rPr lang="en-US" sz="2800" b="1" dirty="0">
                <a:solidFill>
                  <a:srgbClr val="631354"/>
                </a:solidFill>
              </a:rPr>
              <a:t> December 2024  </a:t>
            </a:r>
          </a:p>
        </p:txBody>
      </p:sp>
    </p:spTree>
    <p:extLst>
      <p:ext uri="{BB962C8B-B14F-4D97-AF65-F5344CB8AC3E}">
        <p14:creationId xmlns:p14="http://schemas.microsoft.com/office/powerpoint/2010/main" val="2066067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6645B810-2025-C3FB-5608-6992ABB2AB01}"/>
              </a:ext>
            </a:extLst>
          </p:cNvPr>
          <p:cNvSpPr txBox="1"/>
          <p:nvPr/>
        </p:nvSpPr>
        <p:spPr>
          <a:xfrm>
            <a:off x="420209" y="1709293"/>
            <a:ext cx="11605887" cy="508414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lnSpc>
                <a:spcPct val="115000"/>
              </a:lnSpc>
              <a:spcAft>
                <a:spcPts val="1000"/>
              </a:spcAft>
              <a:buFont typeface="Arial" panose="020B0604020202020204" pitchFamily="34" charset="0"/>
              <a:buChar char="•"/>
            </a:pPr>
            <a:r>
              <a:rPr lang="en-GB" sz="2400" dirty="0">
                <a:effectLst/>
                <a:latin typeface="Calibri" panose="020F0502020204030204" pitchFamily="34" charset="0"/>
                <a:ea typeface="Calibri" panose="020F0502020204030204" pitchFamily="34" charset="0"/>
                <a:cs typeface="Times New Roman" panose="02020603050405020304" pitchFamily="18" charset="0"/>
              </a:rPr>
              <a:t>2</a:t>
            </a:r>
            <a:r>
              <a:rPr lang="en-GB" sz="2400" baseline="30000" dirty="0">
                <a:effectLst/>
                <a:latin typeface="Calibri" panose="020F0502020204030204" pitchFamily="34" charset="0"/>
                <a:ea typeface="Calibri" panose="020F0502020204030204" pitchFamily="34" charset="0"/>
                <a:cs typeface="Times New Roman" panose="02020603050405020304" pitchFamily="18" charset="0"/>
              </a:rPr>
              <a:t>nd</a:t>
            </a:r>
            <a:r>
              <a:rPr lang="en-GB" sz="2400" dirty="0">
                <a:effectLst/>
                <a:latin typeface="Calibri" panose="020F0502020204030204" pitchFamily="34" charset="0"/>
                <a:ea typeface="Calibri" panose="020F0502020204030204" pitchFamily="34" charset="0"/>
                <a:cs typeface="Times New Roman" panose="02020603050405020304" pitchFamily="18" charset="0"/>
              </a:rPr>
              <a:t> year of National </a:t>
            </a:r>
            <a:r>
              <a:rPr lang="en-GB" sz="2400" b="1" dirty="0">
                <a:effectLst/>
                <a:latin typeface="Calibri" panose="020F0502020204030204" pitchFamily="34" charset="0"/>
                <a:ea typeface="Calibri" panose="020F0502020204030204" pitchFamily="34" charset="0"/>
                <a:cs typeface="Times New Roman" panose="02020603050405020304" pitchFamily="18" charset="0"/>
              </a:rPr>
              <a:t>Research Engage</a:t>
            </a:r>
            <a:r>
              <a:rPr lang="en-GB" sz="2400" b="1" dirty="0">
                <a:latin typeface="Calibri" panose="020F0502020204030204" pitchFamily="34" charset="0"/>
                <a:ea typeface="Calibri" panose="020F0502020204030204" pitchFamily="34" charset="0"/>
                <a:cs typeface="Times New Roman" panose="02020603050405020304" pitchFamily="18" charset="0"/>
              </a:rPr>
              <a:t>ment Network</a:t>
            </a:r>
            <a:r>
              <a:rPr lang="en-GB" sz="2400" b="1"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a:effectLst/>
                <a:latin typeface="Calibri" panose="020F0502020204030204" pitchFamily="34" charset="0"/>
                <a:ea typeface="Calibri" panose="020F0502020204030204" pitchFamily="34" charset="0"/>
                <a:cs typeface="Times New Roman" panose="02020603050405020304" pitchFamily="18" charset="0"/>
              </a:rPr>
              <a:t>to address barriers to inclusion in research</a:t>
            </a:r>
          </a:p>
          <a:p>
            <a:pPr marL="285750" indent="-285750">
              <a:lnSpc>
                <a:spcPct val="115000"/>
              </a:lnSpc>
              <a:spcAft>
                <a:spcPts val="1000"/>
              </a:spcAft>
              <a:buFont typeface="Arial" panose="020B0604020202020204" pitchFamily="34" charset="0"/>
              <a:buChar char="•"/>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r>
              <a:rPr lang="en-GB" sz="2400" dirty="0">
                <a:effectLst/>
                <a:latin typeface="Calibri" panose="020F0502020204030204" pitchFamily="34" charset="0"/>
                <a:ea typeface="Calibri" panose="020F0502020204030204" pitchFamily="34" charset="0"/>
                <a:cs typeface="Times New Roman" panose="02020603050405020304" pitchFamily="18" charset="0"/>
              </a:rPr>
              <a:t>Funded by NHS England, Department of Health &amp; Social Care , National Institute for Health &amp; Care Research (NIHR)</a:t>
            </a:r>
          </a:p>
          <a:p>
            <a:pPr marL="285750" indent="-285750">
              <a:lnSpc>
                <a:spcPct val="115000"/>
              </a:lnSpc>
              <a:spcAft>
                <a:spcPts val="1000"/>
              </a:spcAft>
              <a:buFont typeface="Arial" panose="020B0604020202020204" pitchFamily="34" charset="0"/>
              <a:buChar char="•"/>
            </a:pPr>
            <a:r>
              <a:rPr lang="en-GB" sz="2400" dirty="0">
                <a:latin typeface="Calibri" panose="020F0502020204030204" pitchFamily="34" charset="0"/>
                <a:ea typeface="Calibri" panose="020F0502020204030204" pitchFamily="34" charset="0"/>
                <a:cs typeface="Times New Roman" panose="02020603050405020304" pitchFamily="18" charset="0"/>
              </a:rPr>
              <a:t>Approx £10m+ across 42 regions (Integrated Care Boards - ICB)</a:t>
            </a:r>
          </a:p>
          <a:p>
            <a:pPr marL="285750" indent="-285750">
              <a:lnSpc>
                <a:spcPct val="115000"/>
              </a:lnSpc>
              <a:spcAft>
                <a:spcPts val="1000"/>
              </a:spcAft>
              <a:buFont typeface="Arial" panose="020B0604020202020204" pitchFamily="34" charset="0"/>
              <a:buChar char="•"/>
            </a:pPr>
            <a:r>
              <a:rPr lang="en-GB" sz="2400" dirty="0">
                <a:latin typeface="Calibri" panose="020F0502020204030204" pitchFamily="34" charset="0"/>
                <a:ea typeface="Calibri" panose="020F0502020204030204" pitchFamily="34" charset="0"/>
                <a:cs typeface="Times New Roman" panose="02020603050405020304" pitchFamily="18" charset="0"/>
              </a:rPr>
              <a:t>3 regions got a share of £200k for a Mental Health REN (NIHR Mental Health Fund)</a:t>
            </a:r>
          </a:p>
          <a:p>
            <a:pPr marL="285750" indent="-285750">
              <a:lnSpc>
                <a:spcPct val="115000"/>
              </a:lnSpc>
              <a:spcAft>
                <a:spcPts val="1000"/>
              </a:spcAft>
              <a:buFont typeface="Arial" panose="020B0604020202020204" pitchFamily="34" charset="0"/>
              <a:buChar char="•"/>
            </a:pPr>
            <a:r>
              <a:rPr lang="en-GB" sz="2400" dirty="0">
                <a:effectLst/>
                <a:latin typeface="Calibri" panose="020F0502020204030204" pitchFamily="34" charset="0"/>
                <a:ea typeface="Calibri" panose="020F0502020204030204" pitchFamily="34" charset="0"/>
                <a:cs typeface="Times New Roman" panose="02020603050405020304" pitchFamily="18" charset="0"/>
              </a:rPr>
              <a:t>Boost women and people who use women’s health services engagement in mental health research (decided through a collaborative session to set the focus)</a:t>
            </a:r>
          </a:p>
        </p:txBody>
      </p:sp>
      <p:pic>
        <p:nvPicPr>
          <p:cNvPr id="14" name="Picture 4">
            <a:extLst>
              <a:ext uri="{FF2B5EF4-FFF2-40B4-BE49-F238E27FC236}">
                <a16:creationId xmlns:a16="http://schemas.microsoft.com/office/drawing/2014/main" id="{C4B9C453-1AF6-4893-9FB3-288A1C9E5D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777" y="73910"/>
            <a:ext cx="2733157" cy="115091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8F19574-846C-47A5-8D3F-776DB7C6C740}"/>
              </a:ext>
            </a:extLst>
          </p:cNvPr>
          <p:cNvSpPr/>
          <p:nvPr/>
        </p:nvSpPr>
        <p:spPr>
          <a:xfrm>
            <a:off x="2855934" y="599214"/>
            <a:ext cx="8234853" cy="584775"/>
          </a:xfrm>
          <a:prstGeom prst="rect">
            <a:avLst/>
          </a:prstGeom>
        </p:spPr>
        <p:txBody>
          <a:bodyPr wrap="square">
            <a:spAutoFit/>
          </a:bodyPr>
          <a:lstStyle/>
          <a:p>
            <a:r>
              <a:rPr lang="en-GB" sz="3200" b="1" dirty="0"/>
              <a:t>Background: Nationally</a:t>
            </a:r>
          </a:p>
        </p:txBody>
      </p:sp>
      <p:sp>
        <p:nvSpPr>
          <p:cNvPr id="3" name="TextBox 2">
            <a:extLst>
              <a:ext uri="{FF2B5EF4-FFF2-40B4-BE49-F238E27FC236}">
                <a16:creationId xmlns:a16="http://schemas.microsoft.com/office/drawing/2014/main" id="{44E4183D-57FD-018E-5B32-C88DF53C6F8A}"/>
              </a:ext>
            </a:extLst>
          </p:cNvPr>
          <p:cNvSpPr txBox="1"/>
          <p:nvPr/>
        </p:nvSpPr>
        <p:spPr>
          <a:xfrm>
            <a:off x="420209" y="2813693"/>
            <a:ext cx="11183962" cy="916854"/>
          </a:xfrm>
          <a:prstGeom prst="rect">
            <a:avLst/>
          </a:prstGeom>
          <a:noFill/>
        </p:spPr>
        <p:txBody>
          <a:bodyPr wrap="square">
            <a:spAutoFit/>
          </a:bodyPr>
          <a:lstStyle/>
          <a:p>
            <a:pPr marL="285750" indent="-285750">
              <a:lnSpc>
                <a:spcPct val="115000"/>
              </a:lnSpc>
              <a:spcAft>
                <a:spcPts val="1000"/>
              </a:spcAft>
              <a:buFont typeface="Arial" panose="020B0604020202020204" pitchFamily="34" charset="0"/>
              <a:buChar char="•"/>
            </a:pPr>
            <a:r>
              <a:rPr lang="en-GB" sz="2400" b="1" dirty="0">
                <a:effectLst/>
                <a:latin typeface="Calibri" panose="020F0502020204030204" pitchFamily="34" charset="0"/>
                <a:ea typeface="Calibri" panose="020F0502020204030204" pitchFamily="34" charset="0"/>
                <a:cs typeface="Times New Roman" panose="02020603050405020304" pitchFamily="18" charset="0"/>
              </a:rPr>
              <a:t>Core Aims: To increase diversity, inclusion, and trust </a:t>
            </a:r>
            <a:r>
              <a:rPr lang="en-GB" sz="24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in health &amp; care research </a:t>
            </a:r>
            <a:r>
              <a:rPr lang="en-GB" sz="2400" b="1" dirty="0">
                <a:effectLst/>
                <a:latin typeface="Calibri" panose="020F0502020204030204" pitchFamily="34" charset="0"/>
                <a:ea typeface="Calibri" panose="020F0502020204030204" pitchFamily="34" charset="0"/>
                <a:cs typeface="Times New Roman" panose="02020603050405020304" pitchFamily="18" charset="0"/>
              </a:rPr>
              <a:t>through partnership working with local communities </a:t>
            </a:r>
          </a:p>
        </p:txBody>
      </p:sp>
    </p:spTree>
    <p:extLst>
      <p:ext uri="{BB962C8B-B14F-4D97-AF65-F5344CB8AC3E}">
        <p14:creationId xmlns:p14="http://schemas.microsoft.com/office/powerpoint/2010/main" val="3572194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6645B810-2025-C3FB-5608-6992ABB2AB01}"/>
              </a:ext>
            </a:extLst>
          </p:cNvPr>
          <p:cNvSpPr txBox="1"/>
          <p:nvPr/>
        </p:nvSpPr>
        <p:spPr>
          <a:xfrm>
            <a:off x="859001" y="1224826"/>
            <a:ext cx="11820536" cy="489364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endParaRPr lang="en-US" sz="2400" dirty="0"/>
          </a:p>
          <a:p>
            <a:r>
              <a:rPr lang="en-US" sz="2400" dirty="0"/>
              <a:t>To improve engagement in </a:t>
            </a:r>
            <a:r>
              <a:rPr lang="en-US" sz="2400" dirty="0">
                <a:highlight>
                  <a:srgbClr val="FFFF00"/>
                </a:highlight>
              </a:rPr>
              <a:t>health and care research </a:t>
            </a:r>
            <a:r>
              <a:rPr lang="en-US" sz="2400" dirty="0"/>
              <a:t>including mental health research, we want to use </a:t>
            </a:r>
            <a:r>
              <a:rPr lang="en-US" sz="2400" b="1" dirty="0"/>
              <a:t>community-developed engagement methods and community researcher approaches</a:t>
            </a:r>
            <a:r>
              <a:rPr lang="en-US" sz="2400" dirty="0"/>
              <a:t> </a:t>
            </a:r>
          </a:p>
          <a:p>
            <a:endParaRPr lang="en-US" sz="2400" dirty="0"/>
          </a:p>
          <a:p>
            <a:r>
              <a:rPr lang="en-US" sz="2400" dirty="0"/>
              <a:t>Invest in capacity building</a:t>
            </a:r>
          </a:p>
          <a:p>
            <a:endParaRPr lang="en-US" sz="2400" dirty="0"/>
          </a:p>
          <a:p>
            <a:r>
              <a:rPr lang="en-US" sz="2400" dirty="0"/>
              <a:t>Also bring health and care researchers and community researchers closer together</a:t>
            </a:r>
          </a:p>
          <a:p>
            <a:endParaRPr lang="en-US" sz="2400" dirty="0"/>
          </a:p>
          <a:p>
            <a:r>
              <a:rPr lang="en-US" sz="2400" dirty="0"/>
              <a:t>Explore how we get to a point of community-lead health and care research or fully embed community research within health and care research </a:t>
            </a:r>
          </a:p>
          <a:p>
            <a:endParaRPr lang="en-GB" sz="2400" dirty="0">
              <a:latin typeface="Calibri" panose="020F0502020204030204" pitchFamily="34" charset="0"/>
              <a:ea typeface="Calibri" panose="020F0502020204030204" pitchFamily="34" charset="0"/>
              <a:cs typeface="Times New Roman" panose="02020603050405020304" pitchFamily="18" charset="0"/>
            </a:endParaRPr>
          </a:p>
          <a:p>
            <a:endParaRPr lang="en-US" sz="2400" b="1" dirty="0"/>
          </a:p>
        </p:txBody>
      </p:sp>
      <p:pic>
        <p:nvPicPr>
          <p:cNvPr id="14" name="Picture 4">
            <a:extLst>
              <a:ext uri="{FF2B5EF4-FFF2-40B4-BE49-F238E27FC236}">
                <a16:creationId xmlns:a16="http://schemas.microsoft.com/office/drawing/2014/main" id="{C4B9C453-1AF6-4893-9FB3-288A1C9E5D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777" y="73910"/>
            <a:ext cx="2733157" cy="115091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8F19574-846C-47A5-8D3F-776DB7C6C740}"/>
              </a:ext>
            </a:extLst>
          </p:cNvPr>
          <p:cNvSpPr/>
          <p:nvPr/>
        </p:nvSpPr>
        <p:spPr>
          <a:xfrm>
            <a:off x="3004790" y="356980"/>
            <a:ext cx="8234853" cy="584775"/>
          </a:xfrm>
          <a:prstGeom prst="rect">
            <a:avLst/>
          </a:prstGeom>
        </p:spPr>
        <p:txBody>
          <a:bodyPr wrap="square">
            <a:spAutoFit/>
          </a:bodyPr>
          <a:lstStyle/>
          <a:p>
            <a:r>
              <a:rPr lang="en-GB" sz="3200" b="1" dirty="0"/>
              <a:t>Local settings and background</a:t>
            </a:r>
          </a:p>
        </p:txBody>
      </p:sp>
    </p:spTree>
    <p:extLst>
      <p:ext uri="{BB962C8B-B14F-4D97-AF65-F5344CB8AC3E}">
        <p14:creationId xmlns:p14="http://schemas.microsoft.com/office/powerpoint/2010/main" val="417078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27E93-D9BD-11C7-7F6B-6DC652722163}"/>
              </a:ext>
            </a:extLst>
          </p:cNvPr>
          <p:cNvSpPr>
            <a:spLocks noGrp="1"/>
          </p:cNvSpPr>
          <p:nvPr>
            <p:ph type="title"/>
          </p:nvPr>
        </p:nvSpPr>
        <p:spPr/>
        <p:txBody>
          <a:bodyPr>
            <a:normAutofit fontScale="90000"/>
          </a:bodyPr>
          <a:lstStyle/>
          <a:p>
            <a:r>
              <a:rPr lang="en-GB" dirty="0"/>
              <a:t>Health and Care research seeks to find answers to the questions about the best options available</a:t>
            </a:r>
          </a:p>
        </p:txBody>
      </p:sp>
      <p:pic>
        <p:nvPicPr>
          <p:cNvPr id="4" name="Picture 3">
            <a:extLst>
              <a:ext uri="{FF2B5EF4-FFF2-40B4-BE49-F238E27FC236}">
                <a16:creationId xmlns:a16="http://schemas.microsoft.com/office/drawing/2014/main" id="{BE528462-A861-E767-1EED-DEF76C2A5DED}"/>
              </a:ext>
            </a:extLst>
          </p:cNvPr>
          <p:cNvPicPr>
            <a:picLocks noChangeAspect="1"/>
          </p:cNvPicPr>
          <p:nvPr/>
        </p:nvPicPr>
        <p:blipFill>
          <a:blip r:embed="rId3"/>
          <a:stretch>
            <a:fillRect/>
          </a:stretch>
        </p:blipFill>
        <p:spPr>
          <a:xfrm>
            <a:off x="1291521" y="2452146"/>
            <a:ext cx="2880179" cy="2820331"/>
          </a:xfrm>
          <a:prstGeom prst="rect">
            <a:avLst/>
          </a:prstGeom>
        </p:spPr>
      </p:pic>
      <p:pic>
        <p:nvPicPr>
          <p:cNvPr id="7" name="Picture 6">
            <a:extLst>
              <a:ext uri="{FF2B5EF4-FFF2-40B4-BE49-F238E27FC236}">
                <a16:creationId xmlns:a16="http://schemas.microsoft.com/office/drawing/2014/main" id="{0D11DC7A-E922-0965-CD14-BAA1C184BF2E}"/>
              </a:ext>
            </a:extLst>
          </p:cNvPr>
          <p:cNvPicPr>
            <a:picLocks noChangeAspect="1"/>
          </p:cNvPicPr>
          <p:nvPr/>
        </p:nvPicPr>
        <p:blipFill>
          <a:blip r:embed="rId4"/>
          <a:stretch>
            <a:fillRect/>
          </a:stretch>
        </p:blipFill>
        <p:spPr>
          <a:xfrm>
            <a:off x="4653212" y="2452146"/>
            <a:ext cx="5600700" cy="1828800"/>
          </a:xfrm>
          <a:prstGeom prst="rect">
            <a:avLst/>
          </a:prstGeom>
        </p:spPr>
      </p:pic>
      <p:sp>
        <p:nvSpPr>
          <p:cNvPr id="9" name="TextBox 8">
            <a:extLst>
              <a:ext uri="{FF2B5EF4-FFF2-40B4-BE49-F238E27FC236}">
                <a16:creationId xmlns:a16="http://schemas.microsoft.com/office/drawing/2014/main" id="{194E1730-2AD5-5D84-953E-DE86259AEF9D}"/>
              </a:ext>
            </a:extLst>
          </p:cNvPr>
          <p:cNvSpPr txBox="1"/>
          <p:nvPr/>
        </p:nvSpPr>
        <p:spPr>
          <a:xfrm>
            <a:off x="2154094" y="6239071"/>
            <a:ext cx="8746516" cy="371291"/>
          </a:xfrm>
          <a:prstGeom prst="rect">
            <a:avLst/>
          </a:prstGeom>
          <a:noFill/>
        </p:spPr>
        <p:txBody>
          <a:bodyPr wrap="square">
            <a:spAutoFit/>
          </a:bodyPr>
          <a:lstStyle/>
          <a:p>
            <a:r>
              <a:rPr lang="en-GB" dirty="0"/>
              <a:t>https://</a:t>
            </a:r>
            <a:r>
              <a:rPr lang="en-GB" dirty="0" err="1"/>
              <a:t>bepartofresearch.nihr.ac.uk</a:t>
            </a:r>
            <a:r>
              <a:rPr lang="en-GB" dirty="0"/>
              <a:t>/about/What-is-health-and-care-research/</a:t>
            </a:r>
          </a:p>
        </p:txBody>
      </p:sp>
      <p:pic>
        <p:nvPicPr>
          <p:cNvPr id="11" name="Picture 10">
            <a:extLst>
              <a:ext uri="{FF2B5EF4-FFF2-40B4-BE49-F238E27FC236}">
                <a16:creationId xmlns:a16="http://schemas.microsoft.com/office/drawing/2014/main" id="{C6EDFB5E-34AD-EE69-F72F-B3B2AA81530F}"/>
              </a:ext>
            </a:extLst>
          </p:cNvPr>
          <p:cNvPicPr>
            <a:picLocks noChangeAspect="1"/>
          </p:cNvPicPr>
          <p:nvPr/>
        </p:nvPicPr>
        <p:blipFill>
          <a:blip r:embed="rId5"/>
          <a:stretch>
            <a:fillRect/>
          </a:stretch>
        </p:blipFill>
        <p:spPr>
          <a:xfrm>
            <a:off x="79875" y="6114058"/>
            <a:ext cx="1973849" cy="621319"/>
          </a:xfrm>
          <a:prstGeom prst="rect">
            <a:avLst/>
          </a:prstGeom>
        </p:spPr>
      </p:pic>
      <p:sp>
        <p:nvSpPr>
          <p:cNvPr id="12" name="TextBox 11">
            <a:extLst>
              <a:ext uri="{FF2B5EF4-FFF2-40B4-BE49-F238E27FC236}">
                <a16:creationId xmlns:a16="http://schemas.microsoft.com/office/drawing/2014/main" id="{4F9C6281-3D50-1F08-30A8-B47422DB2518}"/>
              </a:ext>
            </a:extLst>
          </p:cNvPr>
          <p:cNvSpPr txBox="1"/>
          <p:nvPr/>
        </p:nvSpPr>
        <p:spPr>
          <a:xfrm>
            <a:off x="4752474" y="4535905"/>
            <a:ext cx="5501438" cy="1477328"/>
          </a:xfrm>
          <a:prstGeom prst="rect">
            <a:avLst/>
          </a:prstGeom>
          <a:solidFill>
            <a:schemeClr val="bg1"/>
          </a:solidFill>
        </p:spPr>
        <p:txBody>
          <a:bodyPr wrap="square" rtlCol="0">
            <a:spAutoFit/>
          </a:bodyPr>
          <a:lstStyle/>
          <a:p>
            <a:r>
              <a:rPr lang="en-GB" dirty="0"/>
              <a:t>Research can…</a:t>
            </a:r>
          </a:p>
          <a:p>
            <a:pPr marL="285750" indent="-285750">
              <a:buFont typeface="Arial" panose="020B0604020202020204" pitchFamily="34" charset="0"/>
              <a:buChar char="•"/>
            </a:pPr>
            <a:r>
              <a:rPr lang="en-GB" dirty="0"/>
              <a:t>lead to a new discovery</a:t>
            </a:r>
          </a:p>
          <a:p>
            <a:pPr marL="285750" indent="-285750">
              <a:buFont typeface="Arial" panose="020B0604020202020204" pitchFamily="34" charset="0"/>
              <a:buChar char="•"/>
            </a:pPr>
            <a:r>
              <a:rPr lang="en-GB" dirty="0"/>
              <a:t>confirm what we already know</a:t>
            </a:r>
          </a:p>
          <a:p>
            <a:pPr marL="285750" indent="-285750">
              <a:buFont typeface="Arial" panose="020B0604020202020204" pitchFamily="34" charset="0"/>
              <a:buChar char="•"/>
            </a:pPr>
            <a:r>
              <a:rPr lang="en-GB" dirty="0"/>
              <a:t>tell us what works under what circumstances and for who</a:t>
            </a:r>
          </a:p>
        </p:txBody>
      </p:sp>
      <p:pic>
        <p:nvPicPr>
          <p:cNvPr id="13" name="Picture 12">
            <a:extLst>
              <a:ext uri="{FF2B5EF4-FFF2-40B4-BE49-F238E27FC236}">
                <a16:creationId xmlns:a16="http://schemas.microsoft.com/office/drawing/2014/main" id="{ED8754B3-841A-C499-E819-EC22BD5A7C00}"/>
              </a:ext>
            </a:extLst>
          </p:cNvPr>
          <p:cNvPicPr>
            <a:picLocks noChangeAspect="1"/>
          </p:cNvPicPr>
          <p:nvPr/>
        </p:nvPicPr>
        <p:blipFill>
          <a:blip r:embed="rId6"/>
          <a:stretch>
            <a:fillRect/>
          </a:stretch>
        </p:blipFill>
        <p:spPr>
          <a:xfrm>
            <a:off x="10345153" y="2934746"/>
            <a:ext cx="1752600" cy="863600"/>
          </a:xfrm>
          <a:prstGeom prst="rect">
            <a:avLst/>
          </a:prstGeom>
        </p:spPr>
      </p:pic>
      <p:pic>
        <p:nvPicPr>
          <p:cNvPr id="14" name="Picture 13">
            <a:extLst>
              <a:ext uri="{FF2B5EF4-FFF2-40B4-BE49-F238E27FC236}">
                <a16:creationId xmlns:a16="http://schemas.microsoft.com/office/drawing/2014/main" id="{44BD3B1C-6CC7-B7B1-13F9-ABE3FB02B1D1}"/>
              </a:ext>
            </a:extLst>
          </p:cNvPr>
          <p:cNvPicPr>
            <a:picLocks noChangeAspect="1"/>
          </p:cNvPicPr>
          <p:nvPr/>
        </p:nvPicPr>
        <p:blipFill>
          <a:blip r:embed="rId7"/>
          <a:stretch>
            <a:fillRect/>
          </a:stretch>
        </p:blipFill>
        <p:spPr>
          <a:xfrm>
            <a:off x="10548353" y="4024184"/>
            <a:ext cx="1346200" cy="1333500"/>
          </a:xfrm>
          <a:prstGeom prst="rect">
            <a:avLst/>
          </a:prstGeom>
        </p:spPr>
      </p:pic>
    </p:spTree>
    <p:extLst>
      <p:ext uri="{BB962C8B-B14F-4D97-AF65-F5344CB8AC3E}">
        <p14:creationId xmlns:p14="http://schemas.microsoft.com/office/powerpoint/2010/main" val="3834131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27E93-D9BD-11C7-7F6B-6DC652722163}"/>
              </a:ext>
            </a:extLst>
          </p:cNvPr>
          <p:cNvSpPr>
            <a:spLocks noGrp="1"/>
          </p:cNvSpPr>
          <p:nvPr>
            <p:ph type="title"/>
          </p:nvPr>
        </p:nvSpPr>
        <p:spPr>
          <a:xfrm>
            <a:off x="1069848" y="338924"/>
            <a:ext cx="10294838" cy="953669"/>
          </a:xfrm>
        </p:spPr>
        <p:txBody>
          <a:bodyPr>
            <a:normAutofit fontScale="90000"/>
          </a:bodyPr>
          <a:lstStyle/>
          <a:p>
            <a:r>
              <a:rPr lang="en-GB" dirty="0"/>
              <a:t>Common features of Health and Care research</a:t>
            </a:r>
          </a:p>
        </p:txBody>
      </p:sp>
      <p:sp>
        <p:nvSpPr>
          <p:cNvPr id="3" name="Content Placeholder 2">
            <a:extLst>
              <a:ext uri="{FF2B5EF4-FFF2-40B4-BE49-F238E27FC236}">
                <a16:creationId xmlns:a16="http://schemas.microsoft.com/office/drawing/2014/main" id="{520829F5-92DD-78B2-B177-8F68DB8FF1F9}"/>
              </a:ext>
            </a:extLst>
          </p:cNvPr>
          <p:cNvSpPr>
            <a:spLocks noGrp="1"/>
          </p:cNvSpPr>
          <p:nvPr>
            <p:ph idx="1"/>
          </p:nvPr>
        </p:nvSpPr>
        <p:spPr>
          <a:xfrm>
            <a:off x="101007" y="1593029"/>
            <a:ext cx="11989986" cy="3134242"/>
          </a:xfrm>
        </p:spPr>
        <p:txBody>
          <a:bodyPr>
            <a:noAutofit/>
          </a:bodyPr>
          <a:lstStyle/>
          <a:p>
            <a:r>
              <a:rPr lang="en-GB" sz="2300" dirty="0"/>
              <a:t>Funding – National Institute for Health and Care Research (NIHR), Research Councils, Charities</a:t>
            </a:r>
          </a:p>
          <a:p>
            <a:r>
              <a:rPr lang="en-GB" sz="2300" dirty="0"/>
              <a:t>Patient &amp; Public Involvement (PPI) or Public Community Involvement &amp; Engagement (PCIE)</a:t>
            </a:r>
          </a:p>
          <a:p>
            <a:r>
              <a:rPr lang="en-GB" sz="2300" dirty="0"/>
              <a:t>Multidisciplinary teams – clinical trialists, qualitative, clinicians/practitioner academics, economics, stats</a:t>
            </a:r>
          </a:p>
          <a:p>
            <a:r>
              <a:rPr lang="en-GB" sz="2300" dirty="0"/>
              <a:t>Strict </a:t>
            </a:r>
            <a:r>
              <a:rPr lang="en-GB" sz="2300" b="1" dirty="0"/>
              <a:t>ethical and regulatory checks and approvals </a:t>
            </a:r>
            <a:r>
              <a:rPr lang="en-GB" sz="2300" dirty="0"/>
              <a:t>before it can go ahead</a:t>
            </a:r>
          </a:p>
          <a:p>
            <a:r>
              <a:rPr lang="en-GB" sz="2300" dirty="0"/>
              <a:t>Can take place anywhere in schools, care homes, own home, online, hospital wards, clinics, community, back of an ambulance, the sea,– </a:t>
            </a:r>
            <a:r>
              <a:rPr lang="en-GB" sz="2300" dirty="0" err="1"/>
              <a:t>i.e</a:t>
            </a:r>
            <a:r>
              <a:rPr lang="en-GB" sz="2300" dirty="0"/>
              <a:t> in. </a:t>
            </a:r>
            <a:r>
              <a:rPr lang="en-GB" sz="2300" b="1" dirty="0"/>
              <a:t>Clinical and Non-Clinical settings</a:t>
            </a:r>
          </a:p>
          <a:p>
            <a:r>
              <a:rPr lang="en-GB" sz="2300" dirty="0"/>
              <a:t>May involve: a survey, taking medication, participating in group talking therapy, 1-1 or self-help, wearing a device which monitors/administers a medicine, changing your diet or exercising</a:t>
            </a:r>
          </a:p>
        </p:txBody>
      </p:sp>
      <p:pic>
        <p:nvPicPr>
          <p:cNvPr id="5" name="Picture 4">
            <a:extLst>
              <a:ext uri="{FF2B5EF4-FFF2-40B4-BE49-F238E27FC236}">
                <a16:creationId xmlns:a16="http://schemas.microsoft.com/office/drawing/2014/main" id="{8CD9E9CA-DB75-9542-6961-1A8EB569CD2E}"/>
              </a:ext>
            </a:extLst>
          </p:cNvPr>
          <p:cNvPicPr>
            <a:picLocks noChangeAspect="1"/>
          </p:cNvPicPr>
          <p:nvPr/>
        </p:nvPicPr>
        <p:blipFill>
          <a:blip r:embed="rId3"/>
          <a:stretch>
            <a:fillRect/>
          </a:stretch>
        </p:blipFill>
        <p:spPr>
          <a:xfrm>
            <a:off x="8730343" y="5149284"/>
            <a:ext cx="2634343" cy="1539253"/>
          </a:xfrm>
          <a:prstGeom prst="rect">
            <a:avLst/>
          </a:prstGeom>
          <a:ln>
            <a:solidFill>
              <a:schemeClr val="accent1"/>
            </a:solidFill>
          </a:ln>
        </p:spPr>
      </p:pic>
      <p:sp>
        <p:nvSpPr>
          <p:cNvPr id="6" name="TextBox 5">
            <a:extLst>
              <a:ext uri="{FF2B5EF4-FFF2-40B4-BE49-F238E27FC236}">
                <a16:creationId xmlns:a16="http://schemas.microsoft.com/office/drawing/2014/main" id="{6B7A6584-682E-4E12-DB06-404BFEFF2AC5}"/>
              </a:ext>
            </a:extLst>
          </p:cNvPr>
          <p:cNvSpPr txBox="1"/>
          <p:nvPr/>
        </p:nvSpPr>
        <p:spPr>
          <a:xfrm>
            <a:off x="1361951" y="5318747"/>
            <a:ext cx="3200400" cy="1200329"/>
          </a:xfrm>
          <a:prstGeom prst="rect">
            <a:avLst/>
          </a:prstGeom>
          <a:solidFill>
            <a:schemeClr val="bg1"/>
          </a:solidFill>
          <a:ln>
            <a:solidFill>
              <a:schemeClr val="accent1"/>
            </a:solidFill>
          </a:ln>
        </p:spPr>
        <p:txBody>
          <a:bodyPr wrap="square" rtlCol="0">
            <a:spAutoFit/>
          </a:bodyPr>
          <a:lstStyle/>
          <a:p>
            <a:r>
              <a:rPr lang="en-GB" b="1" dirty="0"/>
              <a:t>Different Types</a:t>
            </a:r>
          </a:p>
          <a:p>
            <a:pPr marL="285750" indent="-285750">
              <a:buFont typeface="Arial" panose="020B0604020202020204" pitchFamily="34" charset="0"/>
              <a:buChar char="•"/>
            </a:pPr>
            <a:r>
              <a:rPr lang="en-GB" dirty="0"/>
              <a:t>Healthcare Research </a:t>
            </a:r>
          </a:p>
          <a:p>
            <a:pPr marL="285750" indent="-285750">
              <a:buFont typeface="Arial" panose="020B0604020202020204" pitchFamily="34" charset="0"/>
              <a:buChar char="•"/>
            </a:pPr>
            <a:r>
              <a:rPr lang="en-GB" dirty="0"/>
              <a:t>Social care Research</a:t>
            </a:r>
          </a:p>
          <a:p>
            <a:pPr marL="285750" indent="-285750">
              <a:buFont typeface="Arial" panose="020B0604020202020204" pitchFamily="34" charset="0"/>
              <a:buChar char="•"/>
            </a:pPr>
            <a:r>
              <a:rPr lang="en-GB" dirty="0"/>
              <a:t>Public Health Research</a:t>
            </a:r>
          </a:p>
        </p:txBody>
      </p:sp>
    </p:spTree>
    <p:extLst>
      <p:ext uri="{BB962C8B-B14F-4D97-AF65-F5344CB8AC3E}">
        <p14:creationId xmlns:p14="http://schemas.microsoft.com/office/powerpoint/2010/main" val="2620983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27E93-D9BD-11C7-7F6B-6DC652722163}"/>
              </a:ext>
            </a:extLst>
          </p:cNvPr>
          <p:cNvSpPr>
            <a:spLocks noGrp="1"/>
          </p:cNvSpPr>
          <p:nvPr>
            <p:ph type="title"/>
          </p:nvPr>
        </p:nvSpPr>
        <p:spPr>
          <a:xfrm>
            <a:off x="806115" y="334186"/>
            <a:ext cx="10768263" cy="898717"/>
          </a:xfrm>
        </p:spPr>
        <p:txBody>
          <a:bodyPr>
            <a:normAutofit fontScale="90000"/>
          </a:bodyPr>
          <a:lstStyle/>
          <a:p>
            <a:r>
              <a:rPr lang="en-GB" dirty="0"/>
              <a:t>Live examples of local Health &amp; Care Research studies</a:t>
            </a:r>
          </a:p>
        </p:txBody>
      </p:sp>
      <p:pic>
        <p:nvPicPr>
          <p:cNvPr id="4" name="Content Placeholder 3">
            <a:extLst>
              <a:ext uri="{FF2B5EF4-FFF2-40B4-BE49-F238E27FC236}">
                <a16:creationId xmlns:a16="http://schemas.microsoft.com/office/drawing/2014/main" id="{12AF4F7B-DB63-DCA1-70ED-5B13FE259D52}"/>
              </a:ext>
            </a:extLst>
          </p:cNvPr>
          <p:cNvPicPr>
            <a:picLocks noGrp="1" noChangeAspect="1"/>
          </p:cNvPicPr>
          <p:nvPr>
            <p:ph idx="1"/>
          </p:nvPr>
        </p:nvPicPr>
        <p:blipFill rotWithShape="1">
          <a:blip r:embed="rId3"/>
          <a:srcRect b="27001"/>
          <a:stretch/>
        </p:blipFill>
        <p:spPr>
          <a:xfrm>
            <a:off x="1066800" y="2089986"/>
            <a:ext cx="2209800" cy="1724025"/>
          </a:xfrm>
          <a:prstGeom prst="rect">
            <a:avLst/>
          </a:prstGeom>
        </p:spPr>
      </p:pic>
      <p:pic>
        <p:nvPicPr>
          <p:cNvPr id="5" name="Picture 4">
            <a:extLst>
              <a:ext uri="{FF2B5EF4-FFF2-40B4-BE49-F238E27FC236}">
                <a16:creationId xmlns:a16="http://schemas.microsoft.com/office/drawing/2014/main" id="{A95662EF-BFCB-C6DD-AE88-6BFD2D14C3FF}"/>
              </a:ext>
            </a:extLst>
          </p:cNvPr>
          <p:cNvPicPr>
            <a:picLocks noChangeAspect="1"/>
          </p:cNvPicPr>
          <p:nvPr/>
        </p:nvPicPr>
        <p:blipFill>
          <a:blip r:embed="rId4"/>
          <a:stretch>
            <a:fillRect/>
          </a:stretch>
        </p:blipFill>
        <p:spPr>
          <a:xfrm>
            <a:off x="3534611" y="2089986"/>
            <a:ext cx="3196051" cy="1880435"/>
          </a:xfrm>
          <a:prstGeom prst="rect">
            <a:avLst/>
          </a:prstGeom>
        </p:spPr>
      </p:pic>
      <p:sp>
        <p:nvSpPr>
          <p:cNvPr id="6" name="TextBox 5">
            <a:extLst>
              <a:ext uri="{FF2B5EF4-FFF2-40B4-BE49-F238E27FC236}">
                <a16:creationId xmlns:a16="http://schemas.microsoft.com/office/drawing/2014/main" id="{3442FFBB-80FB-61A6-651F-488F9D7BA752}"/>
              </a:ext>
            </a:extLst>
          </p:cNvPr>
          <p:cNvSpPr txBox="1"/>
          <p:nvPr/>
        </p:nvSpPr>
        <p:spPr>
          <a:xfrm>
            <a:off x="1191126" y="4283242"/>
            <a:ext cx="1816769" cy="369332"/>
          </a:xfrm>
          <a:prstGeom prst="rect">
            <a:avLst/>
          </a:prstGeom>
          <a:noFill/>
        </p:spPr>
        <p:txBody>
          <a:bodyPr wrap="square" rtlCol="0">
            <a:spAutoFit/>
          </a:bodyPr>
          <a:lstStyle/>
          <a:p>
            <a:r>
              <a:rPr lang="en-GB" dirty="0"/>
              <a:t>ECHOES</a:t>
            </a:r>
          </a:p>
        </p:txBody>
      </p:sp>
      <p:sp>
        <p:nvSpPr>
          <p:cNvPr id="7" name="TextBox 6">
            <a:extLst>
              <a:ext uri="{FF2B5EF4-FFF2-40B4-BE49-F238E27FC236}">
                <a16:creationId xmlns:a16="http://schemas.microsoft.com/office/drawing/2014/main" id="{01AB27FE-2512-F5A7-10DE-CA9AA74A7E65}"/>
              </a:ext>
            </a:extLst>
          </p:cNvPr>
          <p:cNvSpPr txBox="1"/>
          <p:nvPr/>
        </p:nvSpPr>
        <p:spPr>
          <a:xfrm>
            <a:off x="3693473" y="4283242"/>
            <a:ext cx="1816769" cy="369332"/>
          </a:xfrm>
          <a:prstGeom prst="rect">
            <a:avLst/>
          </a:prstGeom>
          <a:noFill/>
        </p:spPr>
        <p:txBody>
          <a:bodyPr wrap="square" rtlCol="0">
            <a:spAutoFit/>
          </a:bodyPr>
          <a:lstStyle/>
          <a:p>
            <a:r>
              <a:rPr lang="en-GB" dirty="0"/>
              <a:t>OUTSIDE</a:t>
            </a:r>
          </a:p>
        </p:txBody>
      </p:sp>
      <p:pic>
        <p:nvPicPr>
          <p:cNvPr id="8" name="Picture 7">
            <a:extLst>
              <a:ext uri="{FF2B5EF4-FFF2-40B4-BE49-F238E27FC236}">
                <a16:creationId xmlns:a16="http://schemas.microsoft.com/office/drawing/2014/main" id="{1F8DAAD2-8A75-D086-0B20-9FAB222F69D8}"/>
              </a:ext>
            </a:extLst>
          </p:cNvPr>
          <p:cNvPicPr>
            <a:picLocks noChangeAspect="1"/>
          </p:cNvPicPr>
          <p:nvPr/>
        </p:nvPicPr>
        <p:blipFill>
          <a:blip r:embed="rId5"/>
          <a:stretch>
            <a:fillRect/>
          </a:stretch>
        </p:blipFill>
        <p:spPr>
          <a:xfrm>
            <a:off x="6988673" y="1702134"/>
            <a:ext cx="1473200" cy="2292350"/>
          </a:xfrm>
          <a:prstGeom prst="rect">
            <a:avLst/>
          </a:prstGeom>
        </p:spPr>
      </p:pic>
      <p:sp>
        <p:nvSpPr>
          <p:cNvPr id="9" name="TextBox 8">
            <a:extLst>
              <a:ext uri="{FF2B5EF4-FFF2-40B4-BE49-F238E27FC236}">
                <a16:creationId xmlns:a16="http://schemas.microsoft.com/office/drawing/2014/main" id="{08659481-32C4-671F-CBB0-E6330AF79481}"/>
              </a:ext>
            </a:extLst>
          </p:cNvPr>
          <p:cNvSpPr txBox="1"/>
          <p:nvPr/>
        </p:nvSpPr>
        <p:spPr>
          <a:xfrm>
            <a:off x="7272312" y="4421495"/>
            <a:ext cx="1473200" cy="369332"/>
          </a:xfrm>
          <a:prstGeom prst="rect">
            <a:avLst/>
          </a:prstGeom>
          <a:noFill/>
        </p:spPr>
        <p:txBody>
          <a:bodyPr wrap="square" rtlCol="0">
            <a:spAutoFit/>
          </a:bodyPr>
          <a:lstStyle/>
          <a:p>
            <a:r>
              <a:rPr lang="en-GB" dirty="0"/>
              <a:t>NODEM</a:t>
            </a:r>
          </a:p>
        </p:txBody>
      </p:sp>
      <p:pic>
        <p:nvPicPr>
          <p:cNvPr id="13" name="Picture 12">
            <a:extLst>
              <a:ext uri="{FF2B5EF4-FFF2-40B4-BE49-F238E27FC236}">
                <a16:creationId xmlns:a16="http://schemas.microsoft.com/office/drawing/2014/main" id="{4177BB41-13FD-6E06-95BB-FADE4ADC7EFD}"/>
              </a:ext>
            </a:extLst>
          </p:cNvPr>
          <p:cNvPicPr>
            <a:picLocks noChangeAspect="1"/>
          </p:cNvPicPr>
          <p:nvPr/>
        </p:nvPicPr>
        <p:blipFill>
          <a:blip r:embed="rId6"/>
          <a:stretch>
            <a:fillRect/>
          </a:stretch>
        </p:blipFill>
        <p:spPr>
          <a:xfrm>
            <a:off x="9198473" y="1912642"/>
            <a:ext cx="2074111" cy="2057779"/>
          </a:xfrm>
          <a:prstGeom prst="rect">
            <a:avLst/>
          </a:prstGeom>
        </p:spPr>
      </p:pic>
      <p:sp>
        <p:nvSpPr>
          <p:cNvPr id="14" name="TextBox 13">
            <a:extLst>
              <a:ext uri="{FF2B5EF4-FFF2-40B4-BE49-F238E27FC236}">
                <a16:creationId xmlns:a16="http://schemas.microsoft.com/office/drawing/2014/main" id="{212F8B45-A435-9E98-73C3-54DCE582F177}"/>
              </a:ext>
            </a:extLst>
          </p:cNvPr>
          <p:cNvSpPr txBox="1"/>
          <p:nvPr/>
        </p:nvSpPr>
        <p:spPr>
          <a:xfrm>
            <a:off x="9198473" y="4283242"/>
            <a:ext cx="1473200" cy="369332"/>
          </a:xfrm>
          <a:prstGeom prst="rect">
            <a:avLst/>
          </a:prstGeom>
          <a:noFill/>
        </p:spPr>
        <p:txBody>
          <a:bodyPr wrap="square" rtlCol="0">
            <a:spAutoFit/>
          </a:bodyPr>
          <a:lstStyle/>
          <a:p>
            <a:r>
              <a:rPr lang="en-GB" dirty="0"/>
              <a:t>Reduce2</a:t>
            </a:r>
          </a:p>
        </p:txBody>
      </p:sp>
      <p:sp>
        <p:nvSpPr>
          <p:cNvPr id="18" name="TextBox 17">
            <a:extLst>
              <a:ext uri="{FF2B5EF4-FFF2-40B4-BE49-F238E27FC236}">
                <a16:creationId xmlns:a16="http://schemas.microsoft.com/office/drawing/2014/main" id="{E87AB3D1-5C6F-B6A8-504E-513A1FEF5BB5}"/>
              </a:ext>
            </a:extLst>
          </p:cNvPr>
          <p:cNvSpPr txBox="1"/>
          <p:nvPr/>
        </p:nvSpPr>
        <p:spPr>
          <a:xfrm>
            <a:off x="3252315" y="6154482"/>
            <a:ext cx="6093994" cy="369332"/>
          </a:xfrm>
          <a:prstGeom prst="rect">
            <a:avLst/>
          </a:prstGeom>
          <a:noFill/>
        </p:spPr>
        <p:txBody>
          <a:bodyPr wrap="square">
            <a:spAutoFit/>
          </a:bodyPr>
          <a:lstStyle/>
          <a:p>
            <a:r>
              <a:rPr lang="en-GB" dirty="0"/>
              <a:t>https://</a:t>
            </a:r>
            <a:r>
              <a:rPr lang="en-GB" dirty="0" err="1"/>
              <a:t>bepartofresearch.nihr.ac.uk</a:t>
            </a:r>
            <a:r>
              <a:rPr lang="en-GB" dirty="0"/>
              <a:t>/</a:t>
            </a:r>
          </a:p>
        </p:txBody>
      </p:sp>
      <p:pic>
        <p:nvPicPr>
          <p:cNvPr id="19" name="Picture 18">
            <a:extLst>
              <a:ext uri="{FF2B5EF4-FFF2-40B4-BE49-F238E27FC236}">
                <a16:creationId xmlns:a16="http://schemas.microsoft.com/office/drawing/2014/main" id="{7D61A9B3-34BB-DBDF-E230-06A9343E36F3}"/>
              </a:ext>
            </a:extLst>
          </p:cNvPr>
          <p:cNvPicPr>
            <a:picLocks noChangeAspect="1"/>
          </p:cNvPicPr>
          <p:nvPr/>
        </p:nvPicPr>
        <p:blipFill>
          <a:blip r:embed="rId7"/>
          <a:stretch>
            <a:fillRect/>
          </a:stretch>
        </p:blipFill>
        <p:spPr>
          <a:xfrm>
            <a:off x="806116" y="6028488"/>
            <a:ext cx="1973849" cy="621319"/>
          </a:xfrm>
          <a:prstGeom prst="rect">
            <a:avLst/>
          </a:prstGeom>
        </p:spPr>
      </p:pic>
    </p:spTree>
    <p:extLst>
      <p:ext uri="{BB962C8B-B14F-4D97-AF65-F5344CB8AC3E}">
        <p14:creationId xmlns:p14="http://schemas.microsoft.com/office/powerpoint/2010/main" val="4293267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6072C-9842-D449-2E95-5A171DDC13EE}"/>
            </a:ext>
          </a:extLst>
        </p:cNvPr>
        <p:cNvGrpSpPr/>
        <p:nvPr/>
      </p:nvGrpSpPr>
      <p:grpSpPr>
        <a:xfrm>
          <a:off x="0" y="0"/>
          <a:ext cx="0" cy="0"/>
          <a:chOff x="0" y="0"/>
          <a:chExt cx="0" cy="0"/>
        </a:xfrm>
      </p:grpSpPr>
      <p:pic>
        <p:nvPicPr>
          <p:cNvPr id="14" name="Picture 4">
            <a:extLst>
              <a:ext uri="{FF2B5EF4-FFF2-40B4-BE49-F238E27FC236}">
                <a16:creationId xmlns:a16="http://schemas.microsoft.com/office/drawing/2014/main" id="{BA021135-6112-A104-B650-AAECEB54E3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777" y="73910"/>
            <a:ext cx="2733157" cy="115091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89E71A84-3A2F-C28B-91EA-5366A9F5A8F1}"/>
              </a:ext>
            </a:extLst>
          </p:cNvPr>
          <p:cNvSpPr/>
          <p:nvPr/>
        </p:nvSpPr>
        <p:spPr>
          <a:xfrm>
            <a:off x="2855934" y="599214"/>
            <a:ext cx="9213289" cy="584775"/>
          </a:xfrm>
          <a:prstGeom prst="rect">
            <a:avLst/>
          </a:prstGeom>
        </p:spPr>
        <p:txBody>
          <a:bodyPr wrap="square">
            <a:spAutoFit/>
          </a:bodyPr>
          <a:lstStyle/>
          <a:p>
            <a:r>
              <a:rPr lang="en-GB" sz="3200" b="1" dirty="0"/>
              <a:t>Mental Health REN Special Call</a:t>
            </a:r>
            <a:endParaRPr lang="en-GB" sz="3200" dirty="0"/>
          </a:p>
        </p:txBody>
      </p:sp>
      <p:graphicFrame>
        <p:nvGraphicFramePr>
          <p:cNvPr id="24" name="TextBox 21">
            <a:extLst>
              <a:ext uri="{FF2B5EF4-FFF2-40B4-BE49-F238E27FC236}">
                <a16:creationId xmlns:a16="http://schemas.microsoft.com/office/drawing/2014/main" id="{66564642-74B6-9D8A-ACAD-4EF541B1F4B5}"/>
              </a:ext>
            </a:extLst>
          </p:cNvPr>
          <p:cNvGraphicFramePr/>
          <p:nvPr>
            <p:extLst>
              <p:ext uri="{D42A27DB-BD31-4B8C-83A1-F6EECF244321}">
                <p14:modId xmlns:p14="http://schemas.microsoft.com/office/powerpoint/2010/main" val="3505892386"/>
              </p:ext>
            </p:extLst>
          </p:nvPr>
        </p:nvGraphicFramePr>
        <p:xfrm>
          <a:off x="267809" y="1404490"/>
          <a:ext cx="11351581" cy="50008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10138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A27D8-BCB4-4009-C068-D25605A05D70}"/>
            </a:ext>
          </a:extLst>
        </p:cNvPr>
        <p:cNvGrpSpPr/>
        <p:nvPr/>
      </p:nvGrpSpPr>
      <p:grpSpPr>
        <a:xfrm>
          <a:off x="0" y="0"/>
          <a:ext cx="0" cy="0"/>
          <a:chOff x="0" y="0"/>
          <a:chExt cx="0" cy="0"/>
        </a:xfrm>
      </p:grpSpPr>
      <p:pic>
        <p:nvPicPr>
          <p:cNvPr id="14" name="Picture 4">
            <a:extLst>
              <a:ext uri="{FF2B5EF4-FFF2-40B4-BE49-F238E27FC236}">
                <a16:creationId xmlns:a16="http://schemas.microsoft.com/office/drawing/2014/main" id="{B2A849E8-9FE7-95D1-91F9-D5E3571CEB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777" y="73910"/>
            <a:ext cx="2733157" cy="115091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D857AE4-CC16-E624-F3C9-927CF4EC07C4}"/>
              </a:ext>
            </a:extLst>
          </p:cNvPr>
          <p:cNvSpPr/>
          <p:nvPr/>
        </p:nvSpPr>
        <p:spPr>
          <a:xfrm>
            <a:off x="2855934" y="599214"/>
            <a:ext cx="9213289" cy="584775"/>
          </a:xfrm>
          <a:prstGeom prst="rect">
            <a:avLst/>
          </a:prstGeom>
        </p:spPr>
        <p:txBody>
          <a:bodyPr wrap="square">
            <a:spAutoFit/>
          </a:bodyPr>
          <a:lstStyle/>
          <a:p>
            <a:r>
              <a:rPr lang="en-GB" sz="3200" b="1" dirty="0"/>
              <a:t>Mental Health REN Special Call</a:t>
            </a:r>
            <a:endParaRPr lang="en-GB" sz="3200" dirty="0"/>
          </a:p>
        </p:txBody>
      </p:sp>
      <p:graphicFrame>
        <p:nvGraphicFramePr>
          <p:cNvPr id="24" name="TextBox 21">
            <a:extLst>
              <a:ext uri="{FF2B5EF4-FFF2-40B4-BE49-F238E27FC236}">
                <a16:creationId xmlns:a16="http://schemas.microsoft.com/office/drawing/2014/main" id="{D56CE0F2-4AEB-4468-4A7A-AB8D3E3AC671}"/>
              </a:ext>
            </a:extLst>
          </p:cNvPr>
          <p:cNvGraphicFramePr/>
          <p:nvPr>
            <p:extLst>
              <p:ext uri="{D42A27DB-BD31-4B8C-83A1-F6EECF244321}">
                <p14:modId xmlns:p14="http://schemas.microsoft.com/office/powerpoint/2010/main" val="1913290424"/>
              </p:ext>
            </p:extLst>
          </p:nvPr>
        </p:nvGraphicFramePr>
        <p:xfrm>
          <a:off x="267809" y="1404490"/>
          <a:ext cx="11351581" cy="50008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5891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7162E-2C4E-C666-B417-4A8BF73460BA}"/>
            </a:ext>
          </a:extLst>
        </p:cNvPr>
        <p:cNvGrpSpPr/>
        <p:nvPr/>
      </p:nvGrpSpPr>
      <p:grpSpPr>
        <a:xfrm>
          <a:off x="0" y="0"/>
          <a:ext cx="0" cy="0"/>
          <a:chOff x="0" y="0"/>
          <a:chExt cx="0" cy="0"/>
        </a:xfrm>
      </p:grpSpPr>
      <p:pic>
        <p:nvPicPr>
          <p:cNvPr id="14" name="Picture 4">
            <a:extLst>
              <a:ext uri="{FF2B5EF4-FFF2-40B4-BE49-F238E27FC236}">
                <a16:creationId xmlns:a16="http://schemas.microsoft.com/office/drawing/2014/main" id="{A7F2AD20-DEE2-7231-6C1E-E6C24D91E5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777" y="73910"/>
            <a:ext cx="2733157" cy="115091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0DAA0A9-DB63-3089-9B87-09B6F6CEC348}"/>
              </a:ext>
            </a:extLst>
          </p:cNvPr>
          <p:cNvSpPr/>
          <p:nvPr/>
        </p:nvSpPr>
        <p:spPr>
          <a:xfrm>
            <a:off x="2855934" y="599214"/>
            <a:ext cx="9213289" cy="584775"/>
          </a:xfrm>
          <a:prstGeom prst="rect">
            <a:avLst/>
          </a:prstGeom>
        </p:spPr>
        <p:txBody>
          <a:bodyPr wrap="square">
            <a:spAutoFit/>
          </a:bodyPr>
          <a:lstStyle/>
          <a:p>
            <a:r>
              <a:rPr lang="en-GB" sz="3200" b="1" dirty="0"/>
              <a:t>Mental Health REN Special Call</a:t>
            </a:r>
            <a:endParaRPr lang="en-GB" sz="3200" dirty="0"/>
          </a:p>
        </p:txBody>
      </p:sp>
      <p:graphicFrame>
        <p:nvGraphicFramePr>
          <p:cNvPr id="24" name="TextBox 21">
            <a:extLst>
              <a:ext uri="{FF2B5EF4-FFF2-40B4-BE49-F238E27FC236}">
                <a16:creationId xmlns:a16="http://schemas.microsoft.com/office/drawing/2014/main" id="{24D3895E-6700-7464-37AD-F3A66B7DFFCC}"/>
              </a:ext>
            </a:extLst>
          </p:cNvPr>
          <p:cNvGraphicFramePr/>
          <p:nvPr>
            <p:extLst>
              <p:ext uri="{D42A27DB-BD31-4B8C-83A1-F6EECF244321}">
                <p14:modId xmlns:p14="http://schemas.microsoft.com/office/powerpoint/2010/main" val="2257735325"/>
              </p:ext>
            </p:extLst>
          </p:nvPr>
        </p:nvGraphicFramePr>
        <p:xfrm>
          <a:off x="267809" y="1404490"/>
          <a:ext cx="11351581" cy="50008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779974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43D88E6481B6342ABE96F56AC5ADE47" ma:contentTypeVersion="5" ma:contentTypeDescription="Create a new document." ma:contentTypeScope="" ma:versionID="34f9f9fce9cfaab5090a3dd4c768fc24">
  <xsd:schema xmlns:xsd="http://www.w3.org/2001/XMLSchema" xmlns:xs="http://www.w3.org/2001/XMLSchema" xmlns:p="http://schemas.microsoft.com/office/2006/metadata/properties" xmlns:ns2="1acd22ea-c17e-40ad-ad6d-e7e77c1a6e71" xmlns:ns3="0e08ccee-7d55-4934-b2fd-255220a1994b" targetNamespace="http://schemas.microsoft.com/office/2006/metadata/properties" ma:root="true" ma:fieldsID="0306b72c585b9e6c607494a83c6dbdf1" ns2:_="" ns3:_="">
    <xsd:import namespace="1acd22ea-c17e-40ad-ad6d-e7e77c1a6e71"/>
    <xsd:import namespace="0e08ccee-7d55-4934-b2fd-255220a1994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cd22ea-c17e-40ad-ad6d-e7e77c1a6e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e08ccee-7d55-4934-b2fd-255220a1994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0e08ccee-7d55-4934-b2fd-255220a1994b">
      <UserInfo>
        <DisplayName>Lara Tozer</DisplayName>
        <AccountId>12</AccountId>
        <AccountType/>
      </UserInfo>
    </SharedWithUsers>
  </documentManagement>
</p:properties>
</file>

<file path=customXml/itemProps1.xml><?xml version="1.0" encoding="utf-8"?>
<ds:datastoreItem xmlns:ds="http://schemas.openxmlformats.org/officeDocument/2006/customXml" ds:itemID="{45D29CA4-09E0-47AC-BBFA-E0AE6B98C58B}">
  <ds:schemaRefs>
    <ds:schemaRef ds:uri="0e08ccee-7d55-4934-b2fd-255220a1994b"/>
    <ds:schemaRef ds:uri="1acd22ea-c17e-40ad-ad6d-e7e77c1a6e7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7312C72-1D0E-49F0-8869-B289979BC1EC}">
  <ds:schemaRefs>
    <ds:schemaRef ds:uri="http://schemas.microsoft.com/sharepoint/v3/contenttype/forms"/>
  </ds:schemaRefs>
</ds:datastoreItem>
</file>

<file path=customXml/itemProps3.xml><?xml version="1.0" encoding="utf-8"?>
<ds:datastoreItem xmlns:ds="http://schemas.openxmlformats.org/officeDocument/2006/customXml" ds:itemID="{77594D16-3F24-4A91-9110-9E05ECF08D25}">
  <ds:schemaRefs>
    <ds:schemaRef ds:uri="http://schemas.microsoft.com/office/2006/documentManagement/types"/>
    <ds:schemaRef ds:uri="0e08ccee-7d55-4934-b2fd-255220a1994b"/>
    <ds:schemaRef ds:uri="http://schemas.microsoft.com/office/infopath/2007/PartnerControls"/>
    <ds:schemaRef ds:uri="http://purl.org/dc/terms/"/>
    <ds:schemaRef ds:uri="1acd22ea-c17e-40ad-ad6d-e7e77c1a6e71"/>
    <ds:schemaRef ds:uri="http://schemas.microsoft.com/office/2006/metadata/properties"/>
    <ds:schemaRef ds:uri="http://schemas.openxmlformats.org/package/2006/metadata/core-properties"/>
    <ds:schemaRef ds:uri="http://www.w3.org/XML/1998/namespace"/>
    <ds:schemaRef ds:uri="http://purl.org/dc/dcmitype/"/>
    <ds:schemaRef ds:uri="http://purl.org/dc/elements/1.1/"/>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1751</TotalTime>
  <Words>1392</Words>
  <Application>Microsoft Macintosh PowerPoint</Application>
  <PresentationFormat>Widescreen</PresentationFormat>
  <Paragraphs>139</Paragraphs>
  <Slides>9</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Aptos</vt:lpstr>
      <vt:lpstr>Arial</vt:lpstr>
      <vt:lpstr>Calibri</vt:lpstr>
      <vt:lpstr>Calibri Light</vt:lpstr>
      <vt:lpstr>Frutiger W01</vt:lpstr>
      <vt:lpstr>inherit</vt:lpstr>
      <vt:lpstr>Lato</vt:lpstr>
      <vt:lpstr>Wingdings</vt:lpstr>
      <vt:lpstr>Office Theme</vt:lpstr>
      <vt:lpstr>PowerPoint Presentation</vt:lpstr>
      <vt:lpstr>PowerPoint Presentation</vt:lpstr>
      <vt:lpstr>PowerPoint Presentation</vt:lpstr>
      <vt:lpstr>Health and Care research seeks to find answers to the questions about the best options available</vt:lpstr>
      <vt:lpstr>Common features of Health and Care research</vt:lpstr>
      <vt:lpstr>Live examples of local Health &amp; Care Research studies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Introducing the Brighton and Sussex Health Research Partnership</dc:title>
  <dc:creator>Martin Llewelyn</dc:creator>
  <cp:lastModifiedBy>Terry  Adams</cp:lastModifiedBy>
  <cp:revision>79</cp:revision>
  <dcterms:created xsi:type="dcterms:W3CDTF">2022-09-21T12:38:56Z</dcterms:created>
  <dcterms:modified xsi:type="dcterms:W3CDTF">2024-12-17T11:44:26Z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0x010100943D88E6481B6342ABE96F56AC5ADE47</vt:lpwstr>
  </property>
</Properties>
</file>